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png" ContentType="image/png"/>
  <Default Extension="vml" ContentType="application/vnd.openxmlformats-officedocument.vmlDrawin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1"/>
  </p:notesMasterIdLst>
  <p:handoutMasterIdLst>
    <p:handoutMasterId r:id="rId112"/>
  </p:handoutMasterIdLst>
  <p:sldIdLst>
    <p:sldId id="368" r:id="rId2"/>
    <p:sldId id="418" r:id="rId3"/>
    <p:sldId id="374" r:id="rId4"/>
    <p:sldId id="375" r:id="rId5"/>
    <p:sldId id="395" r:id="rId6"/>
    <p:sldId id="376" r:id="rId7"/>
    <p:sldId id="412" r:id="rId8"/>
    <p:sldId id="415" r:id="rId9"/>
    <p:sldId id="377" r:id="rId10"/>
    <p:sldId id="425" r:id="rId11"/>
    <p:sldId id="420" r:id="rId12"/>
    <p:sldId id="516" r:id="rId13"/>
    <p:sldId id="421" r:id="rId14"/>
    <p:sldId id="422" r:id="rId15"/>
    <p:sldId id="440" r:id="rId16"/>
    <p:sldId id="446" r:id="rId17"/>
    <p:sldId id="441" r:id="rId18"/>
    <p:sldId id="439" r:id="rId19"/>
    <p:sldId id="423" r:id="rId20"/>
    <p:sldId id="442" r:id="rId21"/>
    <p:sldId id="443" r:id="rId22"/>
    <p:sldId id="447" r:id="rId23"/>
    <p:sldId id="448" r:id="rId24"/>
    <p:sldId id="449" r:id="rId25"/>
    <p:sldId id="450" r:id="rId26"/>
    <p:sldId id="419" r:id="rId27"/>
    <p:sldId id="379" r:id="rId28"/>
    <p:sldId id="413" r:id="rId29"/>
    <p:sldId id="380" r:id="rId30"/>
    <p:sldId id="381" r:id="rId31"/>
    <p:sldId id="382" r:id="rId32"/>
    <p:sldId id="383" r:id="rId33"/>
    <p:sldId id="384" r:id="rId34"/>
    <p:sldId id="385" r:id="rId35"/>
    <p:sldId id="386" r:id="rId36"/>
    <p:sldId id="387" r:id="rId37"/>
    <p:sldId id="392" r:id="rId38"/>
    <p:sldId id="388" r:id="rId39"/>
    <p:sldId id="393" r:id="rId40"/>
    <p:sldId id="481" r:id="rId41"/>
    <p:sldId id="482" r:id="rId42"/>
    <p:sldId id="483" r:id="rId43"/>
    <p:sldId id="484" r:id="rId44"/>
    <p:sldId id="485" r:id="rId45"/>
    <p:sldId id="486" r:id="rId46"/>
    <p:sldId id="403" r:id="rId47"/>
    <p:sldId id="453" r:id="rId48"/>
    <p:sldId id="454" r:id="rId49"/>
    <p:sldId id="455" r:id="rId50"/>
    <p:sldId id="456" r:id="rId51"/>
    <p:sldId id="457" r:id="rId52"/>
    <p:sldId id="451" r:id="rId53"/>
    <p:sldId id="404" r:id="rId54"/>
    <p:sldId id="405" r:id="rId55"/>
    <p:sldId id="406" r:id="rId56"/>
    <p:sldId id="407" r:id="rId57"/>
    <p:sldId id="408" r:id="rId58"/>
    <p:sldId id="409" r:id="rId59"/>
    <p:sldId id="410" r:id="rId60"/>
    <p:sldId id="464" r:id="rId61"/>
    <p:sldId id="462" r:id="rId62"/>
    <p:sldId id="463" r:id="rId63"/>
    <p:sldId id="465" r:id="rId64"/>
    <p:sldId id="466" r:id="rId65"/>
    <p:sldId id="467" r:id="rId66"/>
    <p:sldId id="468" r:id="rId67"/>
    <p:sldId id="469" r:id="rId68"/>
    <p:sldId id="470" r:id="rId69"/>
    <p:sldId id="471" r:id="rId70"/>
    <p:sldId id="472" r:id="rId71"/>
    <p:sldId id="473" r:id="rId72"/>
    <p:sldId id="474" r:id="rId73"/>
    <p:sldId id="475" r:id="rId74"/>
    <p:sldId id="411" r:id="rId75"/>
    <p:sldId id="476" r:id="rId76"/>
    <p:sldId id="477" r:id="rId77"/>
    <p:sldId id="445" r:id="rId78"/>
    <p:sldId id="515" r:id="rId79"/>
    <p:sldId id="487" r:id="rId80"/>
    <p:sldId id="488" r:id="rId81"/>
    <p:sldId id="489" r:id="rId82"/>
    <p:sldId id="490" r:id="rId83"/>
    <p:sldId id="491" r:id="rId84"/>
    <p:sldId id="492" r:id="rId85"/>
    <p:sldId id="493" r:id="rId86"/>
    <p:sldId id="494" r:id="rId87"/>
    <p:sldId id="495" r:id="rId88"/>
    <p:sldId id="496" r:id="rId89"/>
    <p:sldId id="497" r:id="rId90"/>
    <p:sldId id="498" r:id="rId91"/>
    <p:sldId id="499" r:id="rId92"/>
    <p:sldId id="500" r:id="rId93"/>
    <p:sldId id="501" r:id="rId94"/>
    <p:sldId id="502" r:id="rId95"/>
    <p:sldId id="503" r:id="rId96"/>
    <p:sldId id="504" r:id="rId97"/>
    <p:sldId id="505" r:id="rId98"/>
    <p:sldId id="506" r:id="rId99"/>
    <p:sldId id="507" r:id="rId100"/>
    <p:sldId id="508" r:id="rId101"/>
    <p:sldId id="509" r:id="rId102"/>
    <p:sldId id="510" r:id="rId103"/>
    <p:sldId id="511" r:id="rId104"/>
    <p:sldId id="512" r:id="rId105"/>
    <p:sldId id="513" r:id="rId106"/>
    <p:sldId id="514" r:id="rId107"/>
    <p:sldId id="459" r:id="rId108"/>
    <p:sldId id="460" r:id="rId109"/>
    <p:sldId id="461" r:id="rId11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Calibri"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Calibri"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Calibri"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Calibri" charset="0"/>
        <a:ea typeface="ＭＳ Ｐゴシック" charset="-128"/>
        <a:cs typeface="ＭＳ Ｐゴシック" charset="-128"/>
      </a:defRPr>
    </a:lvl5pPr>
    <a:lvl6pPr marL="2286000" algn="l" defTabSz="457200" rtl="0" eaLnBrk="1" latinLnBrk="0" hangingPunct="1">
      <a:defRPr kern="1200">
        <a:solidFill>
          <a:schemeClr val="tx1"/>
        </a:solidFill>
        <a:latin typeface="Calibri" charset="0"/>
        <a:ea typeface="ＭＳ Ｐゴシック" charset="-128"/>
        <a:cs typeface="ＭＳ Ｐゴシック" charset="-128"/>
      </a:defRPr>
    </a:lvl6pPr>
    <a:lvl7pPr marL="2743200" algn="l" defTabSz="457200" rtl="0" eaLnBrk="1" latinLnBrk="0" hangingPunct="1">
      <a:defRPr kern="1200">
        <a:solidFill>
          <a:schemeClr val="tx1"/>
        </a:solidFill>
        <a:latin typeface="Calibri" charset="0"/>
        <a:ea typeface="ＭＳ Ｐゴシック" charset="-128"/>
        <a:cs typeface="ＭＳ Ｐゴシック" charset="-128"/>
      </a:defRPr>
    </a:lvl7pPr>
    <a:lvl8pPr marL="3200400" algn="l" defTabSz="457200" rtl="0" eaLnBrk="1" latinLnBrk="0" hangingPunct="1">
      <a:defRPr kern="1200">
        <a:solidFill>
          <a:schemeClr val="tx1"/>
        </a:solidFill>
        <a:latin typeface="Calibri" charset="0"/>
        <a:ea typeface="ＭＳ Ｐゴシック" charset="-128"/>
        <a:cs typeface="ＭＳ Ｐゴシック" charset="-128"/>
      </a:defRPr>
    </a:lvl8pPr>
    <a:lvl9pPr marL="3657600" algn="l" defTabSz="457200" rtl="0" eaLnBrk="1" latinLnBrk="0" hangingPunct="1">
      <a:defRPr kern="1200">
        <a:solidFill>
          <a:schemeClr val="tx1"/>
        </a:solidFill>
        <a:latin typeface="Calibri"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F52"/>
    <a:srgbClr val="E3A856"/>
    <a:srgbClr val="00487B"/>
    <a:srgbClr val="007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2649"/>
    <p:restoredTop sz="93074" autoAdjust="0"/>
  </p:normalViewPr>
  <p:slideViewPr>
    <p:cSldViewPr snapToGrid="0">
      <p:cViewPr>
        <p:scale>
          <a:sx n="100" d="100"/>
          <a:sy n="100" d="100"/>
        </p:scale>
        <p:origin x="1800" y="-56"/>
      </p:cViewPr>
      <p:guideLst>
        <p:guide orient="horz" pos="2160"/>
        <p:guide pos="2880"/>
      </p:guideLst>
    </p:cSldViewPr>
  </p:slideViewPr>
  <p:notesTextViewPr>
    <p:cViewPr>
      <p:scale>
        <a:sx n="100" d="100"/>
        <a:sy n="100" d="100"/>
      </p:scale>
      <p:origin x="0" y="0"/>
    </p:cViewPr>
  </p:notesText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slide" Target="slides/slide10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slide" Target="slides/slide109.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notesMaster" Target="notesMasters/notesMaster1.xml"/><Relationship Id="rId112" Type="http://schemas.openxmlformats.org/officeDocument/2006/relationships/handoutMaster" Target="handoutMasters/handoutMaster1.xml"/><Relationship Id="rId113" Type="http://schemas.openxmlformats.org/officeDocument/2006/relationships/presProps" Target="presProps.xml"/><Relationship Id="rId114" Type="http://schemas.openxmlformats.org/officeDocument/2006/relationships/viewProps" Target="viewProps.xml"/><Relationship Id="rId115" Type="http://schemas.openxmlformats.org/officeDocument/2006/relationships/theme" Target="theme/theme1.xml"/><Relationship Id="rId11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900" dirty="0" smtClean="0">
                <a:latin typeface="Palatino Linotype"/>
                <a:ea typeface="+mn-ea"/>
                <a:cs typeface="Palatino Linotype"/>
              </a:defRPr>
            </a:lvl1pPr>
          </a:lstStyle>
          <a:p>
            <a:pPr>
              <a:defRPr/>
            </a:pPr>
            <a:r>
              <a:rPr lang="en-US"/>
              <a:t>Gerald R. Ford School of Public Policy</a:t>
            </a:r>
          </a:p>
          <a:p>
            <a:pPr>
              <a:defRPr/>
            </a:pPr>
            <a:r>
              <a:rPr lang="en-US"/>
              <a:t>University of Michigan</a:t>
            </a:r>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900">
                <a:latin typeface="Palatino Linotype" pitchFamily="16" charset="0"/>
                <a:ea typeface="Palatino Linotype" pitchFamily="16" charset="0"/>
                <a:cs typeface="Palatino Linotype" pitchFamily="16" charset="0"/>
              </a:defRPr>
            </a:lvl1pPr>
          </a:lstStyle>
          <a:p>
            <a:fld id="{4AA66347-1705-604F-BA79-6BEC32AA6CF3}" type="datetimeFigureOut">
              <a:rPr lang="en-US"/>
              <a:pPr/>
              <a:t>4/6/17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900" dirty="0">
                <a:latin typeface="Palatino Linotype"/>
                <a:ea typeface="+mn-ea"/>
                <a:cs typeface="Palatino Linotype"/>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900">
                <a:latin typeface="Palatino Linotype" pitchFamily="16" charset="0"/>
                <a:ea typeface="Palatino Linotype" pitchFamily="16" charset="0"/>
                <a:cs typeface="Palatino Linotype" pitchFamily="16" charset="0"/>
              </a:defRPr>
            </a:lvl1pPr>
          </a:lstStyle>
          <a:p>
            <a:fld id="{5E9AA51F-A2E3-9341-B2CB-1728D4E505EC}" type="slidenum">
              <a:rPr lang="en-US"/>
              <a:pPr/>
              <a:t>‹#›</a:t>
            </a:fld>
            <a:endParaRPr lang="en-US"/>
          </a:p>
        </p:txBody>
      </p:sp>
    </p:spTree>
    <p:extLst>
      <p:ext uri="{BB962C8B-B14F-4D97-AF65-F5344CB8AC3E}">
        <p14:creationId xmlns:p14="http://schemas.microsoft.com/office/powerpoint/2010/main" val="7153158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900" dirty="0" smtClean="0">
                <a:latin typeface="Palatino Linotype"/>
                <a:ea typeface="+mn-ea"/>
                <a:cs typeface="Palatino Linotype"/>
              </a:defRPr>
            </a:lvl1pPr>
          </a:lstStyle>
          <a:p>
            <a:pPr>
              <a:defRPr/>
            </a:pPr>
            <a:r>
              <a:rPr lang="en-US"/>
              <a:t>Gerald R. Ford School of Public Policy</a:t>
            </a:r>
          </a:p>
          <a:p>
            <a:pPr>
              <a:defRPr/>
            </a:pPr>
            <a:r>
              <a:rPr lang="en-US"/>
              <a:t>University of Michigan</a:t>
            </a:r>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900">
                <a:latin typeface="Palatino Linotype" pitchFamily="16" charset="0"/>
                <a:ea typeface="Palatino Linotype" pitchFamily="16" charset="0"/>
                <a:cs typeface="Palatino Linotype" pitchFamily="16" charset="0"/>
              </a:defRPr>
            </a:lvl1pPr>
          </a:lstStyle>
          <a:p>
            <a:fld id="{831D5D12-A136-8C42-B19C-727A26E1A954}" type="datetimeFigureOut">
              <a:rPr lang="en-US"/>
              <a:pPr/>
              <a:t>4/6/17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900" dirty="0">
                <a:latin typeface="Palatino Linotype"/>
                <a:ea typeface="+mn-ea"/>
                <a:cs typeface="Palatino Linotype"/>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900">
                <a:latin typeface="Palatino Linotype" pitchFamily="16" charset="0"/>
                <a:ea typeface="Palatino Linotype" pitchFamily="16" charset="0"/>
                <a:cs typeface="Palatino Linotype" pitchFamily="16" charset="0"/>
              </a:defRPr>
            </a:lvl1pPr>
          </a:lstStyle>
          <a:p>
            <a:fld id="{D0EC86D2-705E-4E4C-92F1-3F60E1FEA1FD}" type="slidenum">
              <a:rPr lang="en-US"/>
              <a:pPr/>
              <a:t>‹#›</a:t>
            </a:fld>
            <a:endParaRPr lang="en-US"/>
          </a:p>
        </p:txBody>
      </p:sp>
    </p:spTree>
    <p:extLst>
      <p:ext uri="{BB962C8B-B14F-4D97-AF65-F5344CB8AC3E}">
        <p14:creationId xmlns:p14="http://schemas.microsoft.com/office/powerpoint/2010/main" val="3206523997"/>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100" kern="1200">
        <a:solidFill>
          <a:schemeClr val="tx1"/>
        </a:solidFill>
        <a:latin typeface="Palatino Linotype"/>
        <a:ea typeface="ＭＳ Ｐゴシック" charset="-128"/>
        <a:cs typeface="Palatino Linotype"/>
      </a:defRPr>
    </a:lvl1pPr>
    <a:lvl2pPr marL="457200" algn="l" defTabSz="457200" rtl="0" fontAlgn="base">
      <a:spcBef>
        <a:spcPct val="30000"/>
      </a:spcBef>
      <a:spcAft>
        <a:spcPct val="0"/>
      </a:spcAft>
      <a:defRPr sz="1100" kern="1200">
        <a:solidFill>
          <a:schemeClr val="tx1"/>
        </a:solidFill>
        <a:latin typeface="Palatino Linotype"/>
        <a:ea typeface="ＭＳ Ｐゴシック" charset="-128"/>
        <a:cs typeface="Palatino Linotype"/>
      </a:defRPr>
    </a:lvl2pPr>
    <a:lvl3pPr marL="914400" algn="l" defTabSz="457200" rtl="0" fontAlgn="base">
      <a:spcBef>
        <a:spcPct val="30000"/>
      </a:spcBef>
      <a:spcAft>
        <a:spcPct val="0"/>
      </a:spcAft>
      <a:defRPr sz="1100" kern="1200">
        <a:solidFill>
          <a:schemeClr val="tx1"/>
        </a:solidFill>
        <a:latin typeface="Palatino Linotype"/>
        <a:ea typeface="ＭＳ Ｐゴシック" charset="-128"/>
        <a:cs typeface="Palatino Linotype"/>
      </a:defRPr>
    </a:lvl3pPr>
    <a:lvl4pPr marL="1371600" algn="l" defTabSz="457200" rtl="0" fontAlgn="base">
      <a:spcBef>
        <a:spcPct val="30000"/>
      </a:spcBef>
      <a:spcAft>
        <a:spcPct val="0"/>
      </a:spcAft>
      <a:defRPr sz="1100" kern="1200">
        <a:solidFill>
          <a:schemeClr val="tx1"/>
        </a:solidFill>
        <a:latin typeface="Palatino Linotype"/>
        <a:ea typeface="ＭＳ Ｐゴシック" charset="-128"/>
        <a:cs typeface="Palatino Linotype"/>
      </a:defRPr>
    </a:lvl4pPr>
    <a:lvl5pPr marL="1828800" algn="l" defTabSz="457200" rtl="0" fontAlgn="base">
      <a:spcBef>
        <a:spcPct val="30000"/>
      </a:spcBef>
      <a:spcAft>
        <a:spcPct val="0"/>
      </a:spcAft>
      <a:defRPr sz="1100" kern="1200">
        <a:solidFill>
          <a:schemeClr val="tx1"/>
        </a:solidFill>
        <a:latin typeface="Palatino Linotype"/>
        <a:ea typeface="ＭＳ Ｐゴシック" charset="-128"/>
        <a:cs typeface="Palatino Linotype"/>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219200"/>
            <a:ext cx="6705600" cy="1323439"/>
          </a:xfrm>
        </p:spPr>
        <p:txBody>
          <a:bodyPr>
            <a:spAutoFit/>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52600" y="2844224"/>
            <a:ext cx="6705600" cy="584776"/>
          </a:xfrm>
        </p:spPr>
        <p:txBody>
          <a:bodyPr/>
          <a:lstStyle>
            <a:lvl1pPr marL="0" indent="0" algn="l">
              <a:buNone/>
              <a:defRPr b="0" i="1">
                <a:solidFill>
                  <a:srgbClr val="002F52"/>
                </a:solidFill>
                <a:latin typeface="Palatino Linotype"/>
                <a:cs typeface="Palatino Linotyp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92DB58BF-0238-3F4F-8BA7-21C649890DD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609600"/>
            <a:ext cx="50292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94BB5920-6679-BF41-B08A-9584B22101C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6934DB79-9026-674A-8CB3-9EAE7ABF02E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4406900"/>
            <a:ext cx="6970714" cy="1362075"/>
          </a:xfrm>
        </p:spPr>
        <p:txBody>
          <a:bodyPr/>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523999" y="3886200"/>
            <a:ext cx="6970713" cy="400110"/>
          </a:xfrm>
        </p:spPr>
        <p:txBody>
          <a:bodyPr anchor="b"/>
          <a:lstStyle>
            <a:lvl1pPr marL="0" indent="0">
              <a:buNone/>
              <a:defRPr sz="2000">
                <a:solidFill>
                  <a:srgbClr val="002F5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AE6B502E-8220-0E45-A607-89882E71919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2743200"/>
            <a:ext cx="3505200"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81600" y="2743200"/>
            <a:ext cx="3505200"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5EF12FFB-A18C-3840-85CB-E62EB7E8642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47800" y="1535113"/>
            <a:ext cx="3049588" cy="830997"/>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447800" y="2447465"/>
            <a:ext cx="3049588" cy="36786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830997"/>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447465"/>
            <a:ext cx="4041775" cy="36786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EF929865-FE12-2F45-8BED-9DCF4942AF5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fld id="{29FA015E-868B-B341-95D9-0FA327E2FCA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87A830AA-CAC2-8443-BECC-E3B2EC33C63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7800" y="654049"/>
            <a:ext cx="2017713" cy="1162050"/>
          </a:xfrm>
        </p:spPr>
        <p:txBody>
          <a:bodyPr/>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54049"/>
            <a:ext cx="5111750" cy="27761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447800" y="1816100"/>
            <a:ext cx="2017713"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3436AB29-9E45-A142-B4B0-C024F442E58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EF8BC640-4201-D944-B7D0-20CEF8837E7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2" descr="wordmark.eps"/>
          <p:cNvPicPr>
            <a:picLocks noChangeAspect="1"/>
          </p:cNvPicPr>
          <p:nvPr/>
        </p:nvPicPr>
        <p:blipFill>
          <a:blip r:embed="rId13"/>
          <a:srcRect/>
          <a:stretch>
            <a:fillRect/>
          </a:stretch>
        </p:blipFill>
        <p:spPr bwMode="auto">
          <a:xfrm>
            <a:off x="6761163" y="146050"/>
            <a:ext cx="1925637" cy="234950"/>
          </a:xfrm>
          <a:prstGeom prst="rect">
            <a:avLst/>
          </a:prstGeom>
          <a:noFill/>
          <a:ln w="9525">
            <a:noFill/>
            <a:miter lim="800000"/>
            <a:headEnd/>
            <a:tailEnd/>
          </a:ln>
        </p:spPr>
      </p:pic>
      <p:sp>
        <p:nvSpPr>
          <p:cNvPr id="1027" name="Title Placeholder 1"/>
          <p:cNvSpPr>
            <a:spLocks noGrp="1"/>
          </p:cNvSpPr>
          <p:nvPr>
            <p:ph type="title"/>
          </p:nvPr>
        </p:nvSpPr>
        <p:spPr bwMode="auto">
          <a:xfrm>
            <a:off x="1447800" y="1320800"/>
            <a:ext cx="7239000" cy="112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1447800" y="2592388"/>
            <a:ext cx="7239000" cy="2282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p:cNvSpPr/>
          <p:nvPr/>
        </p:nvSpPr>
        <p:spPr>
          <a:xfrm rot="16200000">
            <a:off x="-2255520" y="3383280"/>
            <a:ext cx="6858001" cy="91438"/>
          </a:xfrm>
          <a:prstGeom prst="rect">
            <a:avLst/>
          </a:prstGeom>
          <a:solidFill>
            <a:srgbClr val="002F52"/>
          </a:solidFill>
          <a:ln>
            <a:noFill/>
          </a:ln>
          <a:effectLst>
            <a:innerShdw blurRad="63500" dist="50800" dir="13500000">
              <a:srgbClr val="E3A856">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rot="16200000">
            <a:off x="-2324100" y="3406775"/>
            <a:ext cx="6858000" cy="44450"/>
          </a:xfrm>
          <a:prstGeom prst="rect">
            <a:avLst/>
          </a:prstGeom>
          <a:solidFill>
            <a:srgbClr val="E3A85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3" name="TextBox 19"/>
          <p:cNvSpPr txBox="1">
            <a:spLocks noChangeArrowheads="1"/>
          </p:cNvSpPr>
          <p:nvPr/>
        </p:nvSpPr>
        <p:spPr bwMode="auto">
          <a:xfrm>
            <a:off x="6400800" y="6400800"/>
            <a:ext cx="2286000" cy="276225"/>
          </a:xfrm>
          <a:prstGeom prst="rect">
            <a:avLst/>
          </a:prstGeom>
          <a:noFill/>
          <a:ln w="9525">
            <a:noFill/>
            <a:miter lim="800000"/>
            <a:headEnd/>
            <a:tailEnd/>
          </a:ln>
        </p:spPr>
        <p:txBody>
          <a:bodyPr>
            <a:prstTxWarp prst="textNoShape">
              <a:avLst/>
            </a:prstTxWarp>
            <a:spAutoFit/>
          </a:bodyPr>
          <a:lstStyle/>
          <a:p>
            <a:pPr algn="r"/>
            <a:r>
              <a:rPr lang="en-US" sz="1200">
                <a:solidFill>
                  <a:srgbClr val="002F52"/>
                </a:solidFill>
                <a:latin typeface="Palatino Linotype" pitchFamily="16" charset="0"/>
                <a:ea typeface="Palatino Linotype" pitchFamily="16" charset="0"/>
                <a:cs typeface="Palatino Linotype" pitchFamily="16" charset="0"/>
              </a:rPr>
              <a:t>www.fordschool.umich.edu</a:t>
            </a:r>
          </a:p>
        </p:txBody>
      </p:sp>
      <p:sp>
        <p:nvSpPr>
          <p:cNvPr id="19" name="Slide Number Placeholder 5"/>
          <p:cNvSpPr>
            <a:spLocks noGrp="1"/>
          </p:cNvSpPr>
          <p:nvPr>
            <p:ph type="sldNum" sz="quarter" idx="4"/>
          </p:nvPr>
        </p:nvSpPr>
        <p:spPr>
          <a:xfrm>
            <a:off x="152400" y="6230938"/>
            <a:ext cx="838200" cy="307975"/>
          </a:xfrm>
          <a:prstGeom prst="rect">
            <a:avLst/>
          </a:prstGeom>
        </p:spPr>
        <p:txBody>
          <a:bodyPr vert="horz" wrap="square" lIns="91440" tIns="45720" rIns="91440" bIns="45720" numCol="1" anchor="t" anchorCtr="0" compatLnSpc="1">
            <a:prstTxWarp prst="textNoShape">
              <a:avLst/>
            </a:prstTxWarp>
          </a:bodyPr>
          <a:lstStyle>
            <a:lvl1pPr>
              <a:defRPr sz="1000">
                <a:solidFill>
                  <a:srgbClr val="002F52"/>
                </a:solidFill>
                <a:latin typeface="Palatino Linotype" pitchFamily="16" charset="0"/>
                <a:ea typeface="Palatino Linotype" pitchFamily="16" charset="0"/>
                <a:cs typeface="Palatino Linotype" pitchFamily="16" charset="0"/>
              </a:defRPr>
            </a:lvl1pPr>
          </a:lstStyle>
          <a:p>
            <a:fld id="{F8B8C109-74AB-CD4E-9842-A6AE79242E6A}" type="slidenum">
              <a:rPr lang="en-US"/>
              <a:pPr/>
              <a:t>‹#›</a:t>
            </a:fld>
            <a:endParaRPr lang="en-US"/>
          </a:p>
        </p:txBody>
      </p:sp>
      <p:pic>
        <p:nvPicPr>
          <p:cNvPr id="1035" name="Picture 3" descr="ford-school_blue-vertical.eps"/>
          <p:cNvPicPr>
            <a:picLocks noChangeAspect="1"/>
          </p:cNvPicPr>
          <p:nvPr/>
        </p:nvPicPr>
        <p:blipFill>
          <a:blip r:embed="rId14"/>
          <a:srcRect/>
          <a:stretch>
            <a:fillRect/>
          </a:stretch>
        </p:blipFill>
        <p:spPr bwMode="auto">
          <a:xfrm>
            <a:off x="152400" y="381000"/>
            <a:ext cx="736600" cy="2971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l" defTabSz="457200" rtl="0" fontAlgn="base">
        <a:spcBef>
          <a:spcPct val="0"/>
        </a:spcBef>
        <a:spcAft>
          <a:spcPct val="0"/>
        </a:spcAft>
        <a:defRPr sz="4000" b="1" kern="1200">
          <a:solidFill>
            <a:srgbClr val="002F52"/>
          </a:solidFill>
          <a:latin typeface="Palatino Linotype"/>
          <a:ea typeface="ＭＳ Ｐゴシック" charset="-128"/>
          <a:cs typeface="Palatino Linotype"/>
        </a:defRPr>
      </a:lvl1pPr>
      <a:lvl2pPr algn="l" defTabSz="457200" rtl="0" fontAlgn="base">
        <a:spcBef>
          <a:spcPct val="0"/>
        </a:spcBef>
        <a:spcAft>
          <a:spcPct val="0"/>
        </a:spcAft>
        <a:defRPr sz="4000" b="1">
          <a:solidFill>
            <a:srgbClr val="002F52"/>
          </a:solidFill>
          <a:latin typeface="Palatino Linotype" pitchFamily="16" charset="0"/>
          <a:ea typeface="ＭＳ Ｐゴシック" charset="-128"/>
        </a:defRPr>
      </a:lvl2pPr>
      <a:lvl3pPr algn="l" defTabSz="457200" rtl="0" fontAlgn="base">
        <a:spcBef>
          <a:spcPct val="0"/>
        </a:spcBef>
        <a:spcAft>
          <a:spcPct val="0"/>
        </a:spcAft>
        <a:defRPr sz="4000" b="1">
          <a:solidFill>
            <a:srgbClr val="002F52"/>
          </a:solidFill>
          <a:latin typeface="Palatino Linotype" pitchFamily="16" charset="0"/>
          <a:ea typeface="ＭＳ Ｐゴシック" charset="-128"/>
        </a:defRPr>
      </a:lvl3pPr>
      <a:lvl4pPr algn="l" defTabSz="457200" rtl="0" fontAlgn="base">
        <a:spcBef>
          <a:spcPct val="0"/>
        </a:spcBef>
        <a:spcAft>
          <a:spcPct val="0"/>
        </a:spcAft>
        <a:defRPr sz="4000" b="1">
          <a:solidFill>
            <a:srgbClr val="002F52"/>
          </a:solidFill>
          <a:latin typeface="Palatino Linotype" pitchFamily="16" charset="0"/>
          <a:ea typeface="ＭＳ Ｐゴシック" charset="-128"/>
        </a:defRPr>
      </a:lvl4pPr>
      <a:lvl5pPr algn="l" defTabSz="457200" rtl="0" fontAlgn="base">
        <a:spcBef>
          <a:spcPct val="0"/>
        </a:spcBef>
        <a:spcAft>
          <a:spcPct val="0"/>
        </a:spcAft>
        <a:defRPr sz="4000" b="1">
          <a:solidFill>
            <a:srgbClr val="002F52"/>
          </a:solidFill>
          <a:latin typeface="Palatino Linotype" pitchFamily="16" charset="0"/>
          <a:ea typeface="ＭＳ Ｐゴシック" charset="-128"/>
        </a:defRPr>
      </a:lvl5pPr>
      <a:lvl6pPr marL="457200" algn="l" defTabSz="457200" rtl="0" fontAlgn="base">
        <a:spcBef>
          <a:spcPct val="0"/>
        </a:spcBef>
        <a:spcAft>
          <a:spcPct val="0"/>
        </a:spcAft>
        <a:defRPr sz="4000" b="1">
          <a:solidFill>
            <a:srgbClr val="002F52"/>
          </a:solidFill>
          <a:latin typeface="Palatino Linotype" pitchFamily="16" charset="0"/>
          <a:ea typeface="ＭＳ Ｐゴシック" charset="-128"/>
        </a:defRPr>
      </a:lvl6pPr>
      <a:lvl7pPr marL="914400" algn="l" defTabSz="457200" rtl="0" fontAlgn="base">
        <a:spcBef>
          <a:spcPct val="0"/>
        </a:spcBef>
        <a:spcAft>
          <a:spcPct val="0"/>
        </a:spcAft>
        <a:defRPr sz="4000" b="1">
          <a:solidFill>
            <a:srgbClr val="002F52"/>
          </a:solidFill>
          <a:latin typeface="Palatino Linotype" pitchFamily="16" charset="0"/>
          <a:ea typeface="ＭＳ Ｐゴシック" charset="-128"/>
        </a:defRPr>
      </a:lvl7pPr>
      <a:lvl8pPr marL="1371600" algn="l" defTabSz="457200" rtl="0" fontAlgn="base">
        <a:spcBef>
          <a:spcPct val="0"/>
        </a:spcBef>
        <a:spcAft>
          <a:spcPct val="0"/>
        </a:spcAft>
        <a:defRPr sz="4000" b="1">
          <a:solidFill>
            <a:srgbClr val="002F52"/>
          </a:solidFill>
          <a:latin typeface="Palatino Linotype" pitchFamily="16" charset="0"/>
          <a:ea typeface="ＭＳ Ｐゴシック" charset="-128"/>
        </a:defRPr>
      </a:lvl8pPr>
      <a:lvl9pPr marL="1828800" algn="l" defTabSz="457200" rtl="0" fontAlgn="base">
        <a:spcBef>
          <a:spcPct val="0"/>
        </a:spcBef>
        <a:spcAft>
          <a:spcPct val="0"/>
        </a:spcAft>
        <a:defRPr sz="4000" b="1">
          <a:solidFill>
            <a:srgbClr val="002F52"/>
          </a:solidFill>
          <a:latin typeface="Palatino Linotype" pitchFamily="16" charset="0"/>
          <a:ea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rgbClr val="002F52"/>
          </a:solidFill>
          <a:latin typeface="Palatino Linotype"/>
          <a:ea typeface="ＭＳ Ｐゴシック" charset="-128"/>
          <a:cs typeface="Palatino Linotype"/>
        </a:defRPr>
      </a:lvl1pPr>
      <a:lvl2pPr marL="742950" indent="-285750" algn="l" defTabSz="457200" rtl="0" fontAlgn="base">
        <a:spcBef>
          <a:spcPct val="20000"/>
        </a:spcBef>
        <a:spcAft>
          <a:spcPct val="0"/>
        </a:spcAft>
        <a:buFont typeface="Arial" charset="0"/>
        <a:buChar char="–"/>
        <a:defRPr sz="2800" kern="1200">
          <a:solidFill>
            <a:srgbClr val="002F52"/>
          </a:solidFill>
          <a:latin typeface="Palatino Linotype"/>
          <a:ea typeface="ＭＳ Ｐゴシック" charset="-128"/>
          <a:cs typeface="Palatino Linotype"/>
        </a:defRPr>
      </a:lvl2pPr>
      <a:lvl3pPr marL="1143000" indent="-228600" algn="l" defTabSz="457200" rtl="0" fontAlgn="base">
        <a:spcBef>
          <a:spcPct val="20000"/>
        </a:spcBef>
        <a:spcAft>
          <a:spcPct val="0"/>
        </a:spcAft>
        <a:buFont typeface="Arial" charset="0"/>
        <a:buChar char="•"/>
        <a:defRPr sz="2400" kern="1200">
          <a:solidFill>
            <a:srgbClr val="002F52"/>
          </a:solidFill>
          <a:latin typeface="Palatino Linotype"/>
          <a:ea typeface="ＭＳ Ｐゴシック" charset="-128"/>
          <a:cs typeface="Palatino Linotype"/>
        </a:defRPr>
      </a:lvl3pPr>
      <a:lvl4pPr marL="1600200" indent="-228600" algn="l" defTabSz="457200" rtl="0" fontAlgn="base">
        <a:spcBef>
          <a:spcPct val="20000"/>
        </a:spcBef>
        <a:spcAft>
          <a:spcPct val="0"/>
        </a:spcAft>
        <a:buFont typeface="Arial" charset="0"/>
        <a:buChar char="–"/>
        <a:defRPr sz="2000" kern="1200">
          <a:solidFill>
            <a:srgbClr val="002F52"/>
          </a:solidFill>
          <a:latin typeface="Palatino Linotype"/>
          <a:ea typeface="ＭＳ Ｐゴシック" charset="-128"/>
          <a:cs typeface="Palatino Linotype"/>
        </a:defRPr>
      </a:lvl4pPr>
      <a:lvl5pPr marL="2057400" indent="-228600" algn="l" defTabSz="457200" rtl="0" fontAlgn="base">
        <a:spcBef>
          <a:spcPct val="20000"/>
        </a:spcBef>
        <a:spcAft>
          <a:spcPct val="0"/>
        </a:spcAft>
        <a:buFont typeface="Arial" charset="0"/>
        <a:buChar char="»"/>
        <a:defRPr sz="2000" kern="1200">
          <a:solidFill>
            <a:srgbClr val="002F52"/>
          </a:solidFill>
          <a:latin typeface="Palatino Linotype"/>
          <a:ea typeface="ＭＳ Ｐゴシック" charset="-128"/>
          <a:cs typeface="Palatino Linotyp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www-personal.umich.edu/~alandear/glossary/intro.html" TargetMode="External"/><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ersonal.umich.edu/~alandear/glossary/intro.html" TargetMode="Externa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hyperlink" Target="http://www-personal.umich.edu/~alandear/glossary/intro.html"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35.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4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 Id="rId3" Type="http://schemas.openxmlformats.org/officeDocument/2006/relationships/image" Target="../media/image47.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 Id="rId3" Type="http://schemas.openxmlformats.org/officeDocument/2006/relationships/image" Target="../media/image50.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 Id="rId3" Type="http://schemas.openxmlformats.org/officeDocument/2006/relationships/image" Target="../media/image53.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 Id="rId3" Type="http://schemas.openxmlformats.org/officeDocument/2006/relationships/image" Target="../media/image58.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 Id="rId3" Type="http://schemas.openxmlformats.org/officeDocument/2006/relationships/image" Target="../media/image60.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9999" y="1066800"/>
            <a:ext cx="7667625" cy="646331"/>
          </a:xfrm>
        </p:spPr>
        <p:txBody>
          <a:bodyPr/>
          <a:lstStyle/>
          <a:p>
            <a:pPr algn="ctr"/>
            <a:r>
              <a:rPr lang="en-US" sz="3600" dirty="0" smtClean="0"/>
              <a:t>Origins of Terms of Trade</a:t>
            </a:r>
            <a:endParaRPr lang="en-US" sz="3600" dirty="0"/>
          </a:p>
        </p:txBody>
      </p:sp>
      <p:sp>
        <p:nvSpPr>
          <p:cNvPr id="3" name="Subtitle 2"/>
          <p:cNvSpPr>
            <a:spLocks noGrp="1"/>
          </p:cNvSpPr>
          <p:nvPr>
            <p:ph type="subTitle" idx="1"/>
          </p:nvPr>
        </p:nvSpPr>
        <p:spPr>
          <a:xfrm>
            <a:off x="1676400" y="2458419"/>
            <a:ext cx="6705600" cy="1175706"/>
          </a:xfrm>
        </p:spPr>
        <p:txBody>
          <a:bodyPr/>
          <a:lstStyle/>
          <a:p>
            <a:pPr algn="ctr"/>
            <a:r>
              <a:rPr lang="en-US" dirty="0" smtClean="0"/>
              <a:t>Alan V. Deardorff</a:t>
            </a:r>
          </a:p>
          <a:p>
            <a:pPr algn="ctr"/>
            <a:r>
              <a:rPr lang="en-US" dirty="0" smtClean="0"/>
              <a:t>University of Michigan</a:t>
            </a:r>
          </a:p>
        </p:txBody>
      </p:sp>
      <p:sp>
        <p:nvSpPr>
          <p:cNvPr id="5" name="Subtitle 2"/>
          <p:cNvSpPr txBox="1">
            <a:spLocks/>
          </p:cNvSpPr>
          <p:nvPr/>
        </p:nvSpPr>
        <p:spPr bwMode="auto">
          <a:xfrm>
            <a:off x="1500751" y="4528966"/>
            <a:ext cx="7157429" cy="904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57200" rtl="0" fontAlgn="base">
              <a:spcBef>
                <a:spcPct val="20000"/>
              </a:spcBef>
              <a:spcAft>
                <a:spcPct val="0"/>
              </a:spcAft>
              <a:buFont typeface="Arial" charset="0"/>
              <a:buNone/>
              <a:defRPr sz="3200" b="0" i="1" kern="1200">
                <a:solidFill>
                  <a:srgbClr val="002F52"/>
                </a:solidFill>
                <a:latin typeface="Palatino Linotype"/>
                <a:ea typeface="ＭＳ Ｐゴシック" charset="-128"/>
                <a:cs typeface="Palatino Linotype"/>
              </a:defRPr>
            </a:lvl1pPr>
            <a:lvl2pPr marL="457200" indent="0" algn="ctr" defTabSz="457200" rtl="0" fontAlgn="base">
              <a:spcBef>
                <a:spcPct val="20000"/>
              </a:spcBef>
              <a:spcAft>
                <a:spcPct val="0"/>
              </a:spcAft>
              <a:buFont typeface="Arial" charset="0"/>
              <a:buNone/>
              <a:defRPr sz="2800" kern="1200">
                <a:solidFill>
                  <a:schemeClr val="tx1">
                    <a:tint val="75000"/>
                  </a:schemeClr>
                </a:solidFill>
                <a:latin typeface="Palatino Linotype"/>
                <a:ea typeface="ＭＳ Ｐゴシック" charset="-128"/>
                <a:cs typeface="Palatino Linotype"/>
              </a:defRPr>
            </a:lvl2pPr>
            <a:lvl3pPr marL="914400" indent="0" algn="ctr" defTabSz="457200" rtl="0" fontAlgn="base">
              <a:spcBef>
                <a:spcPct val="20000"/>
              </a:spcBef>
              <a:spcAft>
                <a:spcPct val="0"/>
              </a:spcAft>
              <a:buFont typeface="Arial" charset="0"/>
              <a:buNone/>
              <a:defRPr sz="2400" kern="1200">
                <a:solidFill>
                  <a:schemeClr val="tx1">
                    <a:tint val="75000"/>
                  </a:schemeClr>
                </a:solidFill>
                <a:latin typeface="Palatino Linotype"/>
                <a:ea typeface="ＭＳ Ｐゴシック" charset="-128"/>
                <a:cs typeface="Palatino Linotype"/>
              </a:defRPr>
            </a:lvl3pPr>
            <a:lvl4pPr marL="1371600" indent="0" algn="ctr" defTabSz="457200" rtl="0" fontAlgn="base">
              <a:spcBef>
                <a:spcPct val="20000"/>
              </a:spcBef>
              <a:spcAft>
                <a:spcPct val="0"/>
              </a:spcAft>
              <a:buFont typeface="Arial" charset="0"/>
              <a:buNone/>
              <a:defRPr sz="2000" kern="1200">
                <a:solidFill>
                  <a:schemeClr val="tx1">
                    <a:tint val="75000"/>
                  </a:schemeClr>
                </a:solidFill>
                <a:latin typeface="Palatino Linotype"/>
                <a:ea typeface="ＭＳ Ｐゴシック" charset="-128"/>
                <a:cs typeface="Palatino Linotype"/>
              </a:defRPr>
            </a:lvl4pPr>
            <a:lvl5pPr marL="1828800" indent="0" algn="ctr" defTabSz="457200" rtl="0" fontAlgn="base">
              <a:spcBef>
                <a:spcPct val="20000"/>
              </a:spcBef>
              <a:spcAft>
                <a:spcPct val="0"/>
              </a:spcAft>
              <a:buFont typeface="Arial" charset="0"/>
              <a:buNone/>
              <a:defRPr sz="2000" kern="1200">
                <a:solidFill>
                  <a:schemeClr val="tx1">
                    <a:tint val="75000"/>
                  </a:schemeClr>
                </a:solidFill>
                <a:latin typeface="Palatino Linotype"/>
                <a:ea typeface="ＭＳ Ｐゴシック" charset="-128"/>
                <a:cs typeface="Palatino Linotype"/>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2400" i="0" dirty="0" smtClean="0"/>
              <a:t>For presentation at Grinnell College</a:t>
            </a:r>
          </a:p>
          <a:p>
            <a:pPr algn="ctr"/>
            <a:r>
              <a:rPr lang="en-US" sz="2400" i="0" dirty="0" smtClean="0"/>
              <a:t>April 6, 2017</a:t>
            </a:r>
            <a:endParaRPr lang="en-US" sz="2400" i="0" dirty="0"/>
          </a:p>
        </p:txBody>
      </p:sp>
    </p:spTree>
    <p:extLst>
      <p:ext uri="{BB962C8B-B14F-4D97-AF65-F5344CB8AC3E}">
        <p14:creationId xmlns:p14="http://schemas.microsoft.com/office/powerpoint/2010/main" val="1166608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127125"/>
          </a:xfrm>
          <a:ln w="127000">
            <a:solidFill>
              <a:schemeClr val="tx1"/>
            </a:solidFill>
          </a:ln>
        </p:spPr>
        <p:txBody>
          <a:bodyPr/>
          <a:lstStyle/>
          <a:p>
            <a:pPr algn="ctr">
              <a:lnSpc>
                <a:spcPct val="140000"/>
              </a:lnSpc>
            </a:pPr>
            <a:r>
              <a:rPr lang="en-US" dirty="0" smtClean="0"/>
              <a:t>Origins </a:t>
            </a:r>
            <a:r>
              <a:rPr lang="en-US" dirty="0"/>
              <a:t>of </a:t>
            </a:r>
            <a:r>
              <a:rPr lang="en-US" dirty="0" smtClean="0"/>
              <a:t>“Edgeworth box”</a:t>
            </a:r>
            <a:endParaRPr lang="en-US"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10</a:t>
            </a:fld>
            <a:endParaRPr lang="en-US"/>
          </a:p>
        </p:txBody>
      </p:sp>
    </p:spTree>
    <p:extLst>
      <p:ext uri="{BB962C8B-B14F-4D97-AF65-F5344CB8AC3E}">
        <p14:creationId xmlns:p14="http://schemas.microsoft.com/office/powerpoint/2010/main" val="96812153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431015"/>
          </a:xfrm>
          <a:ln w="127000">
            <a:solidFill>
              <a:schemeClr val="tx1"/>
            </a:solidFill>
          </a:ln>
        </p:spPr>
        <p:txBody>
          <a:bodyPr/>
          <a:lstStyle/>
          <a:p>
            <a:pPr algn="ctr"/>
            <a:r>
              <a:rPr lang="en-US" dirty="0" smtClean="0"/>
              <a:t>Origins </a:t>
            </a:r>
            <a:r>
              <a:rPr lang="en-US" dirty="0"/>
              <a:t>of </a:t>
            </a:r>
            <a:r>
              <a:rPr lang="en-US" dirty="0" smtClean="0"/>
              <a:t>“Marshall-Lerner Condition”</a:t>
            </a:r>
            <a:endParaRPr lang="en-US"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100</a:t>
            </a:fld>
            <a:endParaRPr lang="en-US"/>
          </a:p>
        </p:txBody>
      </p:sp>
    </p:spTree>
    <p:extLst>
      <p:ext uri="{BB962C8B-B14F-4D97-AF65-F5344CB8AC3E}">
        <p14:creationId xmlns:p14="http://schemas.microsoft.com/office/powerpoint/2010/main" val="214230905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4875"/>
            <a:ext cx="7239000" cy="1127125"/>
          </a:xfrm>
        </p:spPr>
        <p:txBody>
          <a:bodyPr/>
          <a:lstStyle/>
          <a:p>
            <a:pPr algn="ctr"/>
            <a:r>
              <a:rPr lang="en-US" dirty="0" smtClean="0"/>
              <a:t>Origins </a:t>
            </a:r>
            <a:r>
              <a:rPr lang="en-US" dirty="0"/>
              <a:t>of “Marshall-Lerner Condition”</a:t>
            </a:r>
          </a:p>
        </p:txBody>
      </p:sp>
      <p:sp>
        <p:nvSpPr>
          <p:cNvPr id="3" name="Content Placeholder 2"/>
          <p:cNvSpPr>
            <a:spLocks noGrp="1"/>
          </p:cNvSpPr>
          <p:nvPr>
            <p:ph idx="1"/>
          </p:nvPr>
        </p:nvSpPr>
        <p:spPr>
          <a:xfrm>
            <a:off x="1390079" y="1692544"/>
            <a:ext cx="7239000" cy="4505849"/>
          </a:xfrm>
        </p:spPr>
        <p:txBody>
          <a:bodyPr/>
          <a:lstStyle/>
          <a:p>
            <a:r>
              <a:rPr lang="en-US" sz="2800" dirty="0" smtClean="0"/>
              <a:t>The condition:</a:t>
            </a:r>
            <a:endParaRPr lang="en-US" sz="2400" dirty="0" smtClean="0"/>
          </a:p>
          <a:p>
            <a:pPr marL="457200" lvl="1" indent="0" algn="ctr">
              <a:buNone/>
            </a:pPr>
            <a:r>
              <a:rPr lang="el-GR" sz="2400" dirty="0"/>
              <a:t>η</a:t>
            </a:r>
            <a:r>
              <a:rPr lang="el-GR" sz="2400" i="1" baseline="-25000" dirty="0"/>
              <a:t>X</a:t>
            </a:r>
            <a:r>
              <a:rPr lang="el-GR" sz="2400" dirty="0"/>
              <a:t> + η</a:t>
            </a:r>
            <a:r>
              <a:rPr lang="el-GR" sz="2400" i="1" baseline="-25000" dirty="0"/>
              <a:t>M</a:t>
            </a:r>
            <a:r>
              <a:rPr lang="el-GR" sz="2400" dirty="0"/>
              <a:t> &gt; </a:t>
            </a:r>
            <a:r>
              <a:rPr lang="el-GR" sz="2400" dirty="0" smtClean="0"/>
              <a:t>1</a:t>
            </a:r>
            <a:endParaRPr lang="en-US" sz="2400" dirty="0" smtClean="0"/>
          </a:p>
          <a:p>
            <a:pPr marL="457200" lvl="1" indent="0">
              <a:buNone/>
            </a:pPr>
            <a:endParaRPr lang="en-US" sz="2000" dirty="0" smtClean="0"/>
          </a:p>
          <a:p>
            <a:pPr marL="457200" lvl="1" indent="0">
              <a:buNone/>
            </a:pPr>
            <a:r>
              <a:rPr lang="en-US" sz="2000" dirty="0" err="1"/>
              <a:t>η</a:t>
            </a:r>
            <a:r>
              <a:rPr lang="en-US" sz="2000" i="1" baseline="-25000" dirty="0" err="1"/>
              <a:t>X</a:t>
            </a:r>
            <a:r>
              <a:rPr lang="en-US" sz="2000" dirty="0"/>
              <a:t>, </a:t>
            </a:r>
            <a:r>
              <a:rPr lang="en-US" sz="2000" dirty="0" err="1"/>
              <a:t>η</a:t>
            </a:r>
            <a:r>
              <a:rPr lang="en-US" sz="2000" i="1" baseline="-25000" dirty="0" err="1"/>
              <a:t>M</a:t>
            </a:r>
            <a:r>
              <a:rPr lang="en-US" sz="2000" dirty="0"/>
              <a:t> are </a:t>
            </a:r>
            <a:r>
              <a:rPr lang="en-US" sz="2000" dirty="0" smtClean="0"/>
              <a:t>the demand elasticities for </a:t>
            </a:r>
            <a:r>
              <a:rPr lang="en-US" sz="2000" dirty="0"/>
              <a:t>a country's exports and imports</a:t>
            </a:r>
          </a:p>
          <a:p>
            <a:r>
              <a:rPr lang="en-US" sz="2400" dirty="0" smtClean="0"/>
              <a:t>Condition for	three different things:</a:t>
            </a:r>
          </a:p>
          <a:p>
            <a:pPr marL="914400" lvl="1" indent="-457200">
              <a:buFont typeface="+mj-lt"/>
              <a:buAutoNum type="arabicPeriod"/>
            </a:pPr>
            <a:r>
              <a:rPr lang="en-US" sz="2000" dirty="0" smtClean="0"/>
              <a:t>Stability of international exchange of goods</a:t>
            </a:r>
          </a:p>
          <a:p>
            <a:pPr marL="914400" lvl="1" indent="-457200">
              <a:buFont typeface="+mj-lt"/>
              <a:buAutoNum type="arabicPeriod"/>
            </a:pPr>
            <a:r>
              <a:rPr lang="en-US" sz="2000" dirty="0" smtClean="0"/>
              <a:t>Devaluation to improve the trade balance</a:t>
            </a:r>
          </a:p>
          <a:p>
            <a:pPr marL="914400" lvl="1" indent="-457200">
              <a:buFont typeface="+mj-lt"/>
              <a:buAutoNum type="arabicPeriod"/>
            </a:pPr>
            <a:r>
              <a:rPr lang="en-US" sz="2000" dirty="0" smtClean="0"/>
              <a:t>Stability of the market for foreign exchange</a:t>
            </a:r>
          </a:p>
          <a:p>
            <a:pPr lvl="1"/>
            <a:endParaRPr lang="en-US" sz="2000" dirty="0" smtClean="0"/>
          </a:p>
          <a:p>
            <a:pPr lvl="1"/>
            <a:endParaRPr lang="en-US" sz="1100" dirty="0" smtClean="0"/>
          </a:p>
          <a:p>
            <a:pPr lvl="1"/>
            <a:endParaRPr lang="en-US" sz="20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101</a:t>
            </a:fld>
            <a:endParaRPr lang="en-US"/>
          </a:p>
        </p:txBody>
      </p:sp>
    </p:spTree>
    <p:extLst>
      <p:ext uri="{BB962C8B-B14F-4D97-AF65-F5344CB8AC3E}">
        <p14:creationId xmlns:p14="http://schemas.microsoft.com/office/powerpoint/2010/main" val="107751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4875"/>
            <a:ext cx="7239000" cy="1127125"/>
          </a:xfrm>
        </p:spPr>
        <p:txBody>
          <a:bodyPr/>
          <a:lstStyle/>
          <a:p>
            <a:pPr algn="ctr"/>
            <a:r>
              <a:rPr lang="en-US" dirty="0" smtClean="0"/>
              <a:t>Origins </a:t>
            </a:r>
            <a:r>
              <a:rPr lang="en-US" dirty="0"/>
              <a:t>of “Marshall-Lerner Condition”</a:t>
            </a:r>
          </a:p>
        </p:txBody>
      </p:sp>
      <p:sp>
        <p:nvSpPr>
          <p:cNvPr id="3" name="Content Placeholder 2"/>
          <p:cNvSpPr>
            <a:spLocks noGrp="1"/>
          </p:cNvSpPr>
          <p:nvPr>
            <p:ph idx="1"/>
          </p:nvPr>
        </p:nvSpPr>
        <p:spPr>
          <a:xfrm>
            <a:off x="1390079" y="1692544"/>
            <a:ext cx="7239000" cy="5158335"/>
          </a:xfrm>
        </p:spPr>
        <p:txBody>
          <a:bodyPr/>
          <a:lstStyle/>
          <a:p>
            <a:r>
              <a:rPr lang="en-US" sz="2800" dirty="0" smtClean="0"/>
              <a:t>Substance</a:t>
            </a:r>
          </a:p>
          <a:p>
            <a:pPr lvl="1"/>
            <a:r>
              <a:rPr lang="en-US" sz="2400" dirty="0" smtClean="0"/>
              <a:t>Marshall, Alfred. </a:t>
            </a:r>
            <a:r>
              <a:rPr lang="en-US" sz="2400" dirty="0"/>
              <a:t>1923. </a:t>
            </a:r>
            <a:r>
              <a:rPr lang="en-US" sz="2400" i="1" dirty="0"/>
              <a:t>Money, Credit and </a:t>
            </a:r>
            <a:r>
              <a:rPr lang="en-US" sz="2400" i="1" dirty="0" smtClean="0"/>
              <a:t>Commerce</a:t>
            </a:r>
          </a:p>
          <a:p>
            <a:pPr lvl="1"/>
            <a:r>
              <a:rPr lang="en-US" sz="2400" dirty="0" smtClean="0"/>
              <a:t>In the context of offer-curve stability (of international exchange of goods)</a:t>
            </a:r>
          </a:p>
          <a:p>
            <a:pPr lvl="1"/>
            <a:r>
              <a:rPr lang="en-US" sz="2400" dirty="0" smtClean="0"/>
              <a:t>“</a:t>
            </a:r>
            <a:r>
              <a:rPr lang="en-US" sz="2400" dirty="0"/>
              <a:t>elasticity of demand of each </a:t>
            </a:r>
            <a:r>
              <a:rPr lang="en-US" sz="2400" dirty="0" smtClean="0"/>
              <a:t>country…be </a:t>
            </a:r>
            <a:r>
              <a:rPr lang="en-US" sz="2400" b="1" dirty="0">
                <a:solidFill>
                  <a:srgbClr val="008000"/>
                </a:solidFill>
              </a:rPr>
              <a:t>on average to be less than one </a:t>
            </a:r>
            <a:r>
              <a:rPr lang="en-US" sz="2400" b="1" dirty="0" smtClean="0">
                <a:solidFill>
                  <a:srgbClr val="008000"/>
                </a:solidFill>
              </a:rPr>
              <a:t>half</a:t>
            </a:r>
            <a:r>
              <a:rPr lang="en-US" sz="2400" b="1" dirty="0" smtClean="0"/>
              <a:t>.”</a:t>
            </a:r>
            <a:endParaRPr lang="en-US" sz="2400" dirty="0" smtClean="0"/>
          </a:p>
          <a:p>
            <a:pPr lvl="1"/>
            <a:r>
              <a:rPr lang="en-US" sz="2400" dirty="0"/>
              <a:t>had done much of the work between 1869 and </a:t>
            </a:r>
            <a:r>
              <a:rPr lang="en-US" sz="2400" dirty="0" smtClean="0"/>
              <a:t>1873, privately printed &amp; circulated in 1879.</a:t>
            </a:r>
          </a:p>
          <a:p>
            <a:pPr marL="457200" lvl="1" indent="0">
              <a:buNone/>
            </a:pPr>
            <a:r>
              <a:rPr lang="en-US" sz="2400" dirty="0"/>
              <a:t>	</a:t>
            </a:r>
            <a:r>
              <a:rPr lang="en-US" sz="2400" dirty="0" smtClean="0"/>
              <a:t>[So he published 50 years later.  Wow!]</a:t>
            </a:r>
          </a:p>
          <a:p>
            <a:pPr lvl="1"/>
            <a:endParaRPr lang="en-US" sz="2000" dirty="0" smtClean="0"/>
          </a:p>
          <a:p>
            <a:pPr lvl="1"/>
            <a:endParaRPr lang="en-US" sz="1100" dirty="0" smtClean="0"/>
          </a:p>
          <a:p>
            <a:pPr lvl="1"/>
            <a:endParaRPr lang="en-US" sz="20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102</a:t>
            </a:fld>
            <a:endParaRPr lang="en-US"/>
          </a:p>
        </p:txBody>
      </p:sp>
      <p:pic>
        <p:nvPicPr>
          <p:cNvPr id="5" name="Picture 4"/>
          <p:cNvPicPr>
            <a:picLocks noChangeAspect="1"/>
          </p:cNvPicPr>
          <p:nvPr/>
        </p:nvPicPr>
        <p:blipFill>
          <a:blip r:embed="rId2"/>
          <a:stretch>
            <a:fillRect/>
          </a:stretch>
        </p:blipFill>
        <p:spPr>
          <a:xfrm>
            <a:off x="193566" y="2267143"/>
            <a:ext cx="1663700" cy="2362200"/>
          </a:xfrm>
          <a:prstGeom prst="rect">
            <a:avLst/>
          </a:prstGeom>
        </p:spPr>
      </p:pic>
      <p:pic>
        <p:nvPicPr>
          <p:cNvPr id="6" name="Picture 5">
            <a:hlinkClick r:id="rId3"/>
          </p:cNvPr>
          <p:cNvPicPr>
            <a:picLocks noChangeAspect="1"/>
          </p:cNvPicPr>
          <p:nvPr/>
        </p:nvPicPr>
        <p:blipFill>
          <a:blip r:embed="rId4"/>
          <a:stretch>
            <a:fillRect/>
          </a:stretch>
        </p:blipFill>
        <p:spPr>
          <a:xfrm>
            <a:off x="7848600" y="3124200"/>
            <a:ext cx="508000" cy="508000"/>
          </a:xfrm>
          <a:prstGeom prst="rect">
            <a:avLst/>
          </a:prstGeom>
        </p:spPr>
      </p:pic>
    </p:spTree>
    <p:extLst>
      <p:ext uri="{BB962C8B-B14F-4D97-AF65-F5344CB8AC3E}">
        <p14:creationId xmlns:p14="http://schemas.microsoft.com/office/powerpoint/2010/main" val="1801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4875"/>
            <a:ext cx="7239000" cy="1127125"/>
          </a:xfrm>
        </p:spPr>
        <p:txBody>
          <a:bodyPr/>
          <a:lstStyle/>
          <a:p>
            <a:pPr algn="ctr"/>
            <a:r>
              <a:rPr lang="en-US" dirty="0" smtClean="0"/>
              <a:t>Origins </a:t>
            </a:r>
            <a:r>
              <a:rPr lang="en-US" dirty="0"/>
              <a:t>of “Marshall-Lerner Condition”</a:t>
            </a:r>
          </a:p>
        </p:txBody>
      </p:sp>
      <p:sp>
        <p:nvSpPr>
          <p:cNvPr id="3" name="Content Placeholder 2"/>
          <p:cNvSpPr>
            <a:spLocks noGrp="1"/>
          </p:cNvSpPr>
          <p:nvPr>
            <p:ph idx="1"/>
          </p:nvPr>
        </p:nvSpPr>
        <p:spPr>
          <a:xfrm>
            <a:off x="1390079" y="1692544"/>
            <a:ext cx="7239000" cy="5453801"/>
          </a:xfrm>
        </p:spPr>
        <p:txBody>
          <a:bodyPr/>
          <a:lstStyle/>
          <a:p>
            <a:r>
              <a:rPr lang="en-US" sz="2800" dirty="0" smtClean="0"/>
              <a:t>Substance</a:t>
            </a:r>
          </a:p>
          <a:p>
            <a:pPr lvl="1"/>
            <a:r>
              <a:rPr lang="en-US" sz="2400" dirty="0"/>
              <a:t>Lerner, Abba P. 1944. </a:t>
            </a:r>
            <a:r>
              <a:rPr lang="en-US" sz="2400" i="1" dirty="0"/>
              <a:t>The Economics of Control: Principles of Welfare </a:t>
            </a:r>
            <a:r>
              <a:rPr lang="en-US" sz="2400" i="1" dirty="0" smtClean="0"/>
              <a:t>Economics</a:t>
            </a:r>
          </a:p>
          <a:p>
            <a:pPr lvl="1"/>
            <a:r>
              <a:rPr lang="en-US" sz="2400" dirty="0" smtClean="0"/>
              <a:t>Context:  Stability of full employment in Keynesian model where net exports are part of aggregate demand.</a:t>
            </a:r>
          </a:p>
          <a:p>
            <a:pPr lvl="1"/>
            <a:r>
              <a:rPr lang="en-US" sz="2400" dirty="0" smtClean="0"/>
              <a:t>Thus, will fall in prices (or currency depreciation) cause net exports to rise or fall?</a:t>
            </a:r>
          </a:p>
          <a:p>
            <a:pPr lvl="1"/>
            <a:r>
              <a:rPr lang="en-US" sz="2400" dirty="0" smtClean="0"/>
              <a:t>“</a:t>
            </a:r>
            <a:r>
              <a:rPr lang="en-US" sz="2400" dirty="0"/>
              <a:t>The critical point is where the </a:t>
            </a:r>
            <a:r>
              <a:rPr lang="en-US" sz="2400" b="1" dirty="0">
                <a:solidFill>
                  <a:srgbClr val="008000"/>
                </a:solidFill>
              </a:rPr>
              <a:t>sum of the elasticity of demand for imports plus the elasticity of demand for exports is equal to unity</a:t>
            </a:r>
            <a:r>
              <a:rPr lang="en-US" sz="2400" dirty="0" smtClean="0"/>
              <a:t>.”</a:t>
            </a:r>
          </a:p>
          <a:p>
            <a:pPr lvl="1"/>
            <a:endParaRPr lang="en-US" sz="1100" dirty="0" smtClean="0"/>
          </a:p>
          <a:p>
            <a:pPr lvl="1"/>
            <a:endParaRPr lang="en-US" sz="20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103</a:t>
            </a:fld>
            <a:endParaRPr lang="en-US"/>
          </a:p>
        </p:txBody>
      </p:sp>
      <p:pic>
        <p:nvPicPr>
          <p:cNvPr id="5" name="Picture 4"/>
          <p:cNvPicPr>
            <a:picLocks noChangeAspect="1"/>
          </p:cNvPicPr>
          <p:nvPr/>
        </p:nvPicPr>
        <p:blipFill>
          <a:blip r:embed="rId2"/>
          <a:stretch>
            <a:fillRect/>
          </a:stretch>
        </p:blipFill>
        <p:spPr>
          <a:xfrm>
            <a:off x="0" y="2190169"/>
            <a:ext cx="1879600" cy="2362200"/>
          </a:xfrm>
          <a:prstGeom prst="rect">
            <a:avLst/>
          </a:prstGeom>
        </p:spPr>
      </p:pic>
    </p:spTree>
    <p:extLst>
      <p:ext uri="{BB962C8B-B14F-4D97-AF65-F5344CB8AC3E}">
        <p14:creationId xmlns:p14="http://schemas.microsoft.com/office/powerpoint/2010/main" val="2454171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4875"/>
            <a:ext cx="7239000" cy="1127125"/>
          </a:xfrm>
        </p:spPr>
        <p:txBody>
          <a:bodyPr/>
          <a:lstStyle/>
          <a:p>
            <a:pPr algn="ctr"/>
            <a:r>
              <a:rPr lang="en-US" dirty="0" smtClean="0"/>
              <a:t>Origins </a:t>
            </a:r>
            <a:r>
              <a:rPr lang="en-US" dirty="0"/>
              <a:t>of “Marshall-Lerner Condition”</a:t>
            </a:r>
          </a:p>
        </p:txBody>
      </p:sp>
      <p:sp>
        <p:nvSpPr>
          <p:cNvPr id="3" name="Content Placeholder 2"/>
          <p:cNvSpPr>
            <a:spLocks noGrp="1"/>
          </p:cNvSpPr>
          <p:nvPr>
            <p:ph idx="1"/>
          </p:nvPr>
        </p:nvSpPr>
        <p:spPr>
          <a:xfrm>
            <a:off x="1390079" y="1692544"/>
            <a:ext cx="7239000" cy="4807470"/>
          </a:xfrm>
        </p:spPr>
        <p:txBody>
          <a:bodyPr/>
          <a:lstStyle/>
          <a:p>
            <a:r>
              <a:rPr lang="en-US" sz="2800" dirty="0" smtClean="0"/>
              <a:t>Substance</a:t>
            </a:r>
          </a:p>
          <a:p>
            <a:pPr lvl="1"/>
            <a:r>
              <a:rPr lang="en-US" sz="2400" dirty="0" smtClean="0"/>
              <a:t>Robinson?</a:t>
            </a:r>
          </a:p>
          <a:p>
            <a:pPr lvl="2"/>
            <a:r>
              <a:rPr lang="en-US" sz="2000" dirty="0"/>
              <a:t>Robinson, Joan. 1937. </a:t>
            </a:r>
            <a:r>
              <a:rPr lang="en-US" sz="2000" i="1" dirty="0"/>
              <a:t>Essays in the Theory of </a:t>
            </a:r>
            <a:r>
              <a:rPr lang="en-US" sz="2000" i="1" dirty="0" smtClean="0"/>
              <a:t>Employment</a:t>
            </a:r>
          </a:p>
          <a:p>
            <a:pPr lvl="2"/>
            <a:r>
              <a:rPr lang="en-US" sz="2000" dirty="0" smtClean="0"/>
              <a:t>Same question as Lerner, but her answer was:</a:t>
            </a:r>
          </a:p>
          <a:p>
            <a:pPr marL="914400" lvl="2" indent="0">
              <a:buNone/>
            </a:pPr>
            <a:r>
              <a:rPr lang="en-US" sz="2000" i="1" dirty="0" smtClean="0"/>
              <a:t>	</a:t>
            </a:r>
            <a:r>
              <a:rPr lang="el-GR" sz="2000" i="1" dirty="0" smtClean="0"/>
              <a:t>k</a:t>
            </a:r>
            <a:r>
              <a:rPr lang="el-GR" sz="2000" dirty="0" smtClean="0"/>
              <a:t>{[</a:t>
            </a:r>
            <a:r>
              <a:rPr lang="el-GR" sz="2000" i="1" dirty="0"/>
              <a:t>ε</a:t>
            </a:r>
            <a:r>
              <a:rPr lang="el-GR" sz="2000" i="1" baseline="-25000" dirty="0"/>
              <a:t>f</a:t>
            </a:r>
            <a:r>
              <a:rPr lang="el-GR" sz="2000" dirty="0"/>
              <a:t>(1</a:t>
            </a:r>
            <a:r>
              <a:rPr lang="el-GR" sz="2000" i="1" dirty="0"/>
              <a:t>+η</a:t>
            </a:r>
            <a:r>
              <a:rPr lang="el-GR" sz="2000" i="1" baseline="-25000" dirty="0"/>
              <a:t>h</a:t>
            </a:r>
            <a:r>
              <a:rPr lang="el-GR" sz="2000" dirty="0"/>
              <a:t>)/(</a:t>
            </a:r>
            <a:r>
              <a:rPr lang="el-GR" sz="2000" i="1" dirty="0"/>
              <a:t>ε</a:t>
            </a:r>
            <a:r>
              <a:rPr lang="el-GR" sz="2000" i="1" baseline="-25000" dirty="0"/>
              <a:t>f</a:t>
            </a:r>
            <a:r>
              <a:rPr lang="el-GR" sz="2000" dirty="0"/>
              <a:t>+</a:t>
            </a:r>
            <a:r>
              <a:rPr lang="el-GR" sz="2000" i="1" dirty="0"/>
              <a:t>η</a:t>
            </a:r>
            <a:r>
              <a:rPr lang="el-GR" sz="2000" i="1" baseline="-25000" dirty="0"/>
              <a:t>h</a:t>
            </a:r>
            <a:r>
              <a:rPr lang="el-GR" sz="2000" dirty="0"/>
              <a:t>)] − </a:t>
            </a:r>
            <a:r>
              <a:rPr lang="el-GR" sz="2000" i="1" dirty="0"/>
              <a:t>Ip</a:t>
            </a:r>
            <a:r>
              <a:rPr lang="el-GR" sz="2000" dirty="0"/>
              <a:t>[</a:t>
            </a:r>
            <a:r>
              <a:rPr lang="el-GR" sz="2000" i="1" dirty="0"/>
              <a:t>η</a:t>
            </a:r>
            <a:r>
              <a:rPr lang="el-GR" sz="2000" i="1" baseline="-25000" dirty="0"/>
              <a:t>f</a:t>
            </a:r>
            <a:r>
              <a:rPr lang="el-GR" sz="2000" dirty="0"/>
              <a:t>(1</a:t>
            </a:r>
            <a:r>
              <a:rPr lang="el-GR" sz="2000" i="1" dirty="0"/>
              <a:t>−ε</a:t>
            </a:r>
            <a:r>
              <a:rPr lang="el-GR" sz="2000" i="1" baseline="-25000" dirty="0"/>
              <a:t>h</a:t>
            </a:r>
            <a:r>
              <a:rPr lang="el-GR" sz="2000" dirty="0"/>
              <a:t>)/(</a:t>
            </a:r>
            <a:r>
              <a:rPr lang="el-GR" sz="2000" i="1" dirty="0"/>
              <a:t>η</a:t>
            </a:r>
            <a:r>
              <a:rPr lang="el-GR" sz="2000" i="1" baseline="-25000" dirty="0"/>
              <a:t>f</a:t>
            </a:r>
            <a:r>
              <a:rPr lang="el-GR" sz="2000" dirty="0"/>
              <a:t>+</a:t>
            </a:r>
            <a:r>
              <a:rPr lang="el-GR" sz="2000" i="1" dirty="0"/>
              <a:t>ε</a:t>
            </a:r>
            <a:r>
              <a:rPr lang="el-GR" sz="2000" i="1" baseline="-25000" dirty="0"/>
              <a:t>h</a:t>
            </a:r>
            <a:r>
              <a:rPr lang="el-GR" sz="2000" dirty="0"/>
              <a:t>)]} </a:t>
            </a:r>
            <a:r>
              <a:rPr lang="en-US" sz="2000" dirty="0" smtClean="0"/>
              <a:t>&gt; 0</a:t>
            </a:r>
          </a:p>
          <a:p>
            <a:pPr marL="457200" lvl="1" indent="0">
              <a:buNone/>
            </a:pPr>
            <a:r>
              <a:rPr lang="en-US" sz="1800" dirty="0" smtClean="0"/>
              <a:t>		(Notation is different. </a:t>
            </a:r>
            <a:r>
              <a:rPr lang="el-GR" sz="1800" i="1" dirty="0" smtClean="0"/>
              <a:t>ε</a:t>
            </a:r>
            <a:r>
              <a:rPr lang="el-GR" sz="1800" i="1" baseline="-25000" dirty="0" smtClean="0"/>
              <a:t>f</a:t>
            </a:r>
            <a:r>
              <a:rPr lang="en-US" sz="1800" i="1" baseline="-25000" dirty="0"/>
              <a:t> </a:t>
            </a:r>
            <a:r>
              <a:rPr lang="en-US" sz="1800" i="1" baseline="-25000" dirty="0" smtClean="0"/>
              <a:t>,</a:t>
            </a:r>
            <a:r>
              <a:rPr lang="el-GR" sz="1800" i="1" dirty="0" smtClean="0"/>
              <a:t>ε</a:t>
            </a:r>
            <a:r>
              <a:rPr lang="el-GR" sz="1800" i="1" baseline="-25000" dirty="0" smtClean="0"/>
              <a:t>h</a:t>
            </a:r>
            <a:r>
              <a:rPr lang="en-US" sz="1800" i="1" baseline="-25000" dirty="0" smtClean="0"/>
              <a:t> </a:t>
            </a:r>
            <a:r>
              <a:rPr lang="en-US" sz="1800" dirty="0" smtClean="0"/>
              <a:t>are the demand elasticities.)</a:t>
            </a:r>
          </a:p>
          <a:p>
            <a:pPr lvl="2"/>
            <a:r>
              <a:rPr lang="en-US" sz="2000" dirty="0" smtClean="0"/>
              <a:t>This becomes the M-L condition with balanced trade and infinite supply elasticities, but Robinson didn’t mention this until her 1947 revision.</a:t>
            </a:r>
          </a:p>
          <a:p>
            <a:pPr lvl="2"/>
            <a:r>
              <a:rPr lang="en-US" sz="2000" dirty="0" smtClean="0"/>
              <a:t>So no.</a:t>
            </a:r>
          </a:p>
          <a:p>
            <a:pPr lvl="1"/>
            <a:endParaRPr lang="en-US" sz="2000" dirty="0"/>
          </a:p>
          <a:p>
            <a:pPr lvl="1"/>
            <a:endParaRPr lang="en-US" sz="20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104</a:t>
            </a:fld>
            <a:endParaRPr lang="en-US"/>
          </a:p>
        </p:txBody>
      </p:sp>
      <p:pic>
        <p:nvPicPr>
          <p:cNvPr id="5" name="Picture 4"/>
          <p:cNvPicPr>
            <a:picLocks noChangeAspect="1"/>
          </p:cNvPicPr>
          <p:nvPr/>
        </p:nvPicPr>
        <p:blipFill>
          <a:blip r:embed="rId2"/>
          <a:stretch>
            <a:fillRect/>
          </a:stretch>
        </p:blipFill>
        <p:spPr>
          <a:xfrm>
            <a:off x="0" y="2641023"/>
            <a:ext cx="2270367" cy="3198695"/>
          </a:xfrm>
          <a:prstGeom prst="rect">
            <a:avLst/>
          </a:prstGeom>
        </p:spPr>
      </p:pic>
    </p:spTree>
    <p:extLst>
      <p:ext uri="{BB962C8B-B14F-4D97-AF65-F5344CB8AC3E}">
        <p14:creationId xmlns:p14="http://schemas.microsoft.com/office/powerpoint/2010/main" val="15569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4875"/>
            <a:ext cx="7239000" cy="1127125"/>
          </a:xfrm>
        </p:spPr>
        <p:txBody>
          <a:bodyPr/>
          <a:lstStyle/>
          <a:p>
            <a:pPr algn="ctr"/>
            <a:r>
              <a:rPr lang="en-US" dirty="0" smtClean="0"/>
              <a:t>Origins </a:t>
            </a:r>
            <a:r>
              <a:rPr lang="en-US" dirty="0"/>
              <a:t>of “Marshall-Lerner Condition”</a:t>
            </a:r>
          </a:p>
        </p:txBody>
      </p:sp>
      <p:sp>
        <p:nvSpPr>
          <p:cNvPr id="3" name="Content Placeholder 2"/>
          <p:cNvSpPr>
            <a:spLocks noGrp="1"/>
          </p:cNvSpPr>
          <p:nvPr>
            <p:ph idx="1"/>
          </p:nvPr>
        </p:nvSpPr>
        <p:spPr>
          <a:xfrm>
            <a:off x="1390079" y="1692544"/>
            <a:ext cx="7239000" cy="3471720"/>
          </a:xfrm>
        </p:spPr>
        <p:txBody>
          <a:bodyPr/>
          <a:lstStyle/>
          <a:p>
            <a:r>
              <a:rPr lang="en-US" sz="2800" dirty="0" smtClean="0"/>
              <a:t>Name</a:t>
            </a:r>
          </a:p>
          <a:p>
            <a:pPr lvl="1"/>
            <a:r>
              <a:rPr lang="en-US" sz="2400" dirty="0" smtClean="0"/>
              <a:t>Condition was cited by others – </a:t>
            </a:r>
            <a:r>
              <a:rPr lang="en-US" sz="2400" dirty="0" err="1" smtClean="0"/>
              <a:t>Polak</a:t>
            </a:r>
            <a:r>
              <a:rPr lang="en-US" sz="2400" dirty="0" smtClean="0"/>
              <a:t> (1947), </a:t>
            </a:r>
            <a:r>
              <a:rPr lang="en-US" sz="2400" dirty="0" err="1" smtClean="0"/>
              <a:t>Haberler</a:t>
            </a:r>
            <a:r>
              <a:rPr lang="en-US" sz="2400" dirty="0" smtClean="0"/>
              <a:t> (1949) – but not by that name.</a:t>
            </a:r>
          </a:p>
          <a:p>
            <a:pPr lvl="2"/>
            <a:r>
              <a:rPr lang="en-US" sz="2000" dirty="0" err="1" smtClean="0"/>
              <a:t>Polak</a:t>
            </a:r>
            <a:r>
              <a:rPr lang="en-US" sz="2000" dirty="0" smtClean="0"/>
              <a:t>:  “the well-known formula”</a:t>
            </a:r>
          </a:p>
          <a:p>
            <a:pPr lvl="2"/>
            <a:r>
              <a:rPr lang="en-US" sz="2000" dirty="0" err="1" smtClean="0"/>
              <a:t>Haberler</a:t>
            </a:r>
            <a:r>
              <a:rPr lang="en-US" sz="2000" dirty="0" smtClean="0"/>
              <a:t>:  “Lerner condition” (although he acknowledged both Marshall and Robinson) </a:t>
            </a:r>
          </a:p>
          <a:p>
            <a:pPr lvl="1"/>
            <a:endParaRPr lang="en-US" dirty="0" smtClean="0"/>
          </a:p>
          <a:p>
            <a:pPr lvl="1"/>
            <a:endParaRPr lang="en-US" sz="1100" dirty="0" smtClean="0"/>
          </a:p>
          <a:p>
            <a:pPr lvl="1"/>
            <a:endParaRPr lang="en-US" sz="20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105</a:t>
            </a:fld>
            <a:endParaRPr lang="en-US"/>
          </a:p>
        </p:txBody>
      </p:sp>
      <p:pic>
        <p:nvPicPr>
          <p:cNvPr id="5" name="Picture 4"/>
          <p:cNvPicPr>
            <a:picLocks noChangeAspect="1"/>
          </p:cNvPicPr>
          <p:nvPr/>
        </p:nvPicPr>
        <p:blipFill>
          <a:blip r:embed="rId2"/>
          <a:stretch>
            <a:fillRect/>
          </a:stretch>
        </p:blipFill>
        <p:spPr>
          <a:xfrm>
            <a:off x="3385950" y="4106452"/>
            <a:ext cx="1371600" cy="2032000"/>
          </a:xfrm>
          <a:prstGeom prst="rect">
            <a:avLst/>
          </a:prstGeom>
        </p:spPr>
      </p:pic>
    </p:spTree>
    <p:extLst>
      <p:ext uri="{BB962C8B-B14F-4D97-AF65-F5344CB8AC3E}">
        <p14:creationId xmlns:p14="http://schemas.microsoft.com/office/powerpoint/2010/main" val="110321947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4875"/>
            <a:ext cx="7239000" cy="1127125"/>
          </a:xfrm>
        </p:spPr>
        <p:txBody>
          <a:bodyPr/>
          <a:lstStyle/>
          <a:p>
            <a:pPr algn="ctr"/>
            <a:r>
              <a:rPr lang="en-US" dirty="0" smtClean="0"/>
              <a:t>Origins </a:t>
            </a:r>
            <a:r>
              <a:rPr lang="en-US" dirty="0"/>
              <a:t>of “Marshall-Lerner Condition”</a:t>
            </a:r>
          </a:p>
        </p:txBody>
      </p:sp>
      <p:sp>
        <p:nvSpPr>
          <p:cNvPr id="3" name="Content Placeholder 2"/>
          <p:cNvSpPr>
            <a:spLocks noGrp="1"/>
          </p:cNvSpPr>
          <p:nvPr>
            <p:ph idx="1"/>
          </p:nvPr>
        </p:nvSpPr>
        <p:spPr>
          <a:xfrm>
            <a:off x="1390079" y="1692544"/>
            <a:ext cx="7239000" cy="5946243"/>
          </a:xfrm>
        </p:spPr>
        <p:txBody>
          <a:bodyPr/>
          <a:lstStyle/>
          <a:p>
            <a:r>
              <a:rPr lang="en-US" sz="2800" dirty="0" smtClean="0"/>
              <a:t>Name:  First was</a:t>
            </a:r>
          </a:p>
          <a:p>
            <a:pPr lvl="1"/>
            <a:r>
              <a:rPr lang="en-US" sz="2400" dirty="0"/>
              <a:t>Hirschman, Albert O. 1949. "Devaluation and the Trade Balance: A Note," </a:t>
            </a:r>
            <a:r>
              <a:rPr lang="en-US" sz="2400" i="1" dirty="0"/>
              <a:t>Review of Economics and </a:t>
            </a:r>
            <a:r>
              <a:rPr lang="en-US" sz="2400" i="1" dirty="0" smtClean="0"/>
              <a:t>Statistics</a:t>
            </a:r>
          </a:p>
          <a:p>
            <a:pPr lvl="2"/>
            <a:r>
              <a:rPr lang="en-US" dirty="0" smtClean="0"/>
              <a:t>His point was that M-L is wrong for improving a non-zero trade balance:</a:t>
            </a:r>
          </a:p>
          <a:p>
            <a:pPr lvl="2"/>
            <a:r>
              <a:rPr lang="en-US" dirty="0" smtClean="0"/>
              <a:t>“Our </a:t>
            </a:r>
            <a:r>
              <a:rPr lang="en-US" dirty="0"/>
              <a:t>results permit the following conclusions: </a:t>
            </a:r>
            <a:endParaRPr lang="en-US" dirty="0" smtClean="0"/>
          </a:p>
          <a:p>
            <a:pPr lvl="3"/>
            <a:r>
              <a:rPr lang="en-US" dirty="0" smtClean="0"/>
              <a:t>(</a:t>
            </a:r>
            <a:r>
              <a:rPr lang="en-US" dirty="0"/>
              <a:t>a) </a:t>
            </a:r>
            <a:r>
              <a:rPr lang="en-US" b="1" dirty="0">
                <a:solidFill>
                  <a:srgbClr val="008000"/>
                </a:solidFill>
              </a:rPr>
              <a:t>The "Marshall-Lerner" condition </a:t>
            </a:r>
            <a:r>
              <a:rPr lang="en-US" dirty="0"/>
              <a:t>for devaluation to have a favorable effect on the trade balance (sum of the two elasticities larger than unity) holds only when imports are equal to exports</a:t>
            </a:r>
            <a:r>
              <a:rPr lang="en-US" dirty="0" smtClean="0"/>
              <a:t>.”</a:t>
            </a:r>
            <a:endParaRPr lang="en-US" dirty="0"/>
          </a:p>
          <a:p>
            <a:pPr lvl="2"/>
            <a:endParaRPr lang="en-US" dirty="0" smtClean="0"/>
          </a:p>
          <a:p>
            <a:pPr lvl="1"/>
            <a:endParaRPr lang="en-US" sz="1100" dirty="0" smtClean="0"/>
          </a:p>
          <a:p>
            <a:pPr lvl="1"/>
            <a:endParaRPr lang="en-US" sz="20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106</a:t>
            </a:fld>
            <a:endParaRPr lang="en-US"/>
          </a:p>
        </p:txBody>
      </p:sp>
      <p:pic>
        <p:nvPicPr>
          <p:cNvPr id="5" name="Picture 4"/>
          <p:cNvPicPr>
            <a:picLocks noChangeAspect="1"/>
          </p:cNvPicPr>
          <p:nvPr/>
        </p:nvPicPr>
        <p:blipFill>
          <a:blip r:embed="rId2"/>
          <a:stretch>
            <a:fillRect/>
          </a:stretch>
        </p:blipFill>
        <p:spPr>
          <a:xfrm>
            <a:off x="161245" y="2201318"/>
            <a:ext cx="1625600" cy="2032000"/>
          </a:xfrm>
          <a:prstGeom prst="rect">
            <a:avLst/>
          </a:prstGeom>
        </p:spPr>
      </p:pic>
    </p:spTree>
    <p:extLst>
      <p:ext uri="{BB962C8B-B14F-4D97-AF65-F5344CB8AC3E}">
        <p14:creationId xmlns:p14="http://schemas.microsoft.com/office/powerpoint/2010/main" val="43589132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969841"/>
          </a:xfrm>
          <a:ln w="127000">
            <a:solidFill>
              <a:schemeClr val="tx1"/>
            </a:solidFill>
          </a:ln>
        </p:spPr>
        <p:txBody>
          <a:bodyPr/>
          <a:lstStyle/>
          <a:p>
            <a:pPr algn="ctr">
              <a:lnSpc>
                <a:spcPct val="140000"/>
              </a:lnSpc>
            </a:pPr>
            <a:r>
              <a:rPr lang="en-US" dirty="0" smtClean="0"/>
              <a:t>Additional Slides for Possible Later Use</a:t>
            </a:r>
            <a:endParaRPr lang="en-US"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107</a:t>
            </a:fld>
            <a:endParaRPr lang="en-US"/>
          </a:p>
        </p:txBody>
      </p:sp>
    </p:spTree>
    <p:extLst>
      <p:ext uri="{BB962C8B-B14F-4D97-AF65-F5344CB8AC3E}">
        <p14:creationId xmlns:p14="http://schemas.microsoft.com/office/powerpoint/2010/main" val="252573138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108</a:t>
            </a:fld>
            <a:endParaRPr lang="en-US"/>
          </a:p>
        </p:txBody>
      </p:sp>
      <p:sp>
        <p:nvSpPr>
          <p:cNvPr id="3" name="Title 2"/>
          <p:cNvSpPr>
            <a:spLocks noGrp="1"/>
          </p:cNvSpPr>
          <p:nvPr>
            <p:ph type="title"/>
          </p:nvPr>
        </p:nvSpPr>
        <p:spPr>
          <a:xfrm>
            <a:off x="1486281" y="531805"/>
            <a:ext cx="7239000" cy="1127125"/>
          </a:xfrm>
        </p:spPr>
        <p:txBody>
          <a:bodyPr/>
          <a:lstStyle/>
          <a:p>
            <a:r>
              <a:rPr lang="en-US" b="0" dirty="0" err="1" smtClean="0"/>
              <a:t>Dupuit</a:t>
            </a:r>
            <a:r>
              <a:rPr lang="en-US" b="0" dirty="0" smtClean="0"/>
              <a:t> 1844, Fig 3, p. 282</a:t>
            </a:r>
            <a:endParaRPr lang="en-US" b="0" dirty="0"/>
          </a:p>
        </p:txBody>
      </p:sp>
      <p:pic>
        <p:nvPicPr>
          <p:cNvPr id="2" name="Picture 1"/>
          <p:cNvPicPr>
            <a:picLocks noChangeAspect="1"/>
          </p:cNvPicPr>
          <p:nvPr/>
        </p:nvPicPr>
        <p:blipFill>
          <a:blip r:embed="rId2"/>
          <a:stretch>
            <a:fillRect/>
          </a:stretch>
        </p:blipFill>
        <p:spPr>
          <a:xfrm>
            <a:off x="0" y="1218742"/>
            <a:ext cx="9144000" cy="5312115"/>
          </a:xfrm>
          <a:prstGeom prst="rect">
            <a:avLst/>
          </a:prstGeom>
        </p:spPr>
      </p:pic>
    </p:spTree>
    <p:extLst>
      <p:ext uri="{BB962C8B-B14F-4D97-AF65-F5344CB8AC3E}">
        <p14:creationId xmlns:p14="http://schemas.microsoft.com/office/powerpoint/2010/main" val="245114595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109</a:t>
            </a:fld>
            <a:endParaRPr lang="en-US"/>
          </a:p>
        </p:txBody>
      </p:sp>
      <p:sp>
        <p:nvSpPr>
          <p:cNvPr id="3" name="Title 2"/>
          <p:cNvSpPr>
            <a:spLocks noGrp="1"/>
          </p:cNvSpPr>
          <p:nvPr>
            <p:ph type="title"/>
          </p:nvPr>
        </p:nvSpPr>
        <p:spPr>
          <a:xfrm>
            <a:off x="1486281" y="531805"/>
            <a:ext cx="7239000" cy="1127125"/>
          </a:xfrm>
        </p:spPr>
        <p:txBody>
          <a:bodyPr/>
          <a:lstStyle/>
          <a:p>
            <a:r>
              <a:rPr lang="en-US" b="0" dirty="0" err="1" smtClean="0"/>
              <a:t>Jenkin</a:t>
            </a:r>
            <a:r>
              <a:rPr lang="en-US" b="0" dirty="0" smtClean="0"/>
              <a:t> 1870-71, Fig 3, p. 113</a:t>
            </a:r>
            <a:endParaRPr lang="en-US" b="0" dirty="0"/>
          </a:p>
        </p:txBody>
      </p:sp>
      <p:pic>
        <p:nvPicPr>
          <p:cNvPr id="5" name="Picture 4"/>
          <p:cNvPicPr>
            <a:picLocks noChangeAspect="1"/>
          </p:cNvPicPr>
          <p:nvPr/>
        </p:nvPicPr>
        <p:blipFill>
          <a:blip r:embed="rId2"/>
          <a:stretch>
            <a:fillRect/>
          </a:stretch>
        </p:blipFill>
        <p:spPr>
          <a:xfrm>
            <a:off x="0" y="1212673"/>
            <a:ext cx="9144000" cy="5395158"/>
          </a:xfrm>
          <a:prstGeom prst="rect">
            <a:avLst/>
          </a:prstGeom>
        </p:spPr>
      </p:pic>
    </p:spTree>
    <p:extLst>
      <p:ext uri="{BB962C8B-B14F-4D97-AF65-F5344CB8AC3E}">
        <p14:creationId xmlns:p14="http://schemas.microsoft.com/office/powerpoint/2010/main" val="1748928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11</a:t>
            </a:fld>
            <a:endParaRPr lang="en-US"/>
          </a:p>
        </p:txBody>
      </p:sp>
      <p:pic>
        <p:nvPicPr>
          <p:cNvPr id="5" name="Picture 4"/>
          <p:cNvPicPr>
            <a:picLocks noChangeAspect="1"/>
          </p:cNvPicPr>
          <p:nvPr/>
        </p:nvPicPr>
        <p:blipFill>
          <a:blip r:embed="rId2"/>
          <a:stretch>
            <a:fillRect/>
          </a:stretch>
        </p:blipFill>
        <p:spPr>
          <a:xfrm>
            <a:off x="2209800" y="1066800"/>
            <a:ext cx="4762500" cy="3835400"/>
          </a:xfrm>
          <a:prstGeom prst="rect">
            <a:avLst/>
          </a:prstGeom>
        </p:spPr>
      </p:pic>
      <p:sp>
        <p:nvSpPr>
          <p:cNvPr id="6" name="Title 1"/>
          <p:cNvSpPr>
            <a:spLocks noGrp="1"/>
          </p:cNvSpPr>
          <p:nvPr>
            <p:ph type="title"/>
          </p:nvPr>
        </p:nvSpPr>
        <p:spPr>
          <a:xfrm>
            <a:off x="1447800" y="685800"/>
            <a:ext cx="7239000" cy="1127125"/>
          </a:xfrm>
        </p:spPr>
        <p:txBody>
          <a:bodyPr/>
          <a:lstStyle/>
          <a:p>
            <a:r>
              <a:rPr lang="en-US" dirty="0" smtClean="0"/>
              <a:t>Origins </a:t>
            </a:r>
            <a:r>
              <a:rPr lang="en-US" dirty="0"/>
              <a:t>of </a:t>
            </a:r>
            <a:r>
              <a:rPr lang="en-US" dirty="0" smtClean="0"/>
              <a:t>“Edgeworth box”</a:t>
            </a:r>
            <a:endParaRPr lang="en-US" dirty="0"/>
          </a:p>
        </p:txBody>
      </p:sp>
      <p:sp>
        <p:nvSpPr>
          <p:cNvPr id="7" name="Content Placeholder 2"/>
          <p:cNvSpPr>
            <a:spLocks noGrp="1"/>
          </p:cNvSpPr>
          <p:nvPr>
            <p:ph idx="1"/>
          </p:nvPr>
        </p:nvSpPr>
        <p:spPr>
          <a:xfrm>
            <a:off x="1371600" y="4800600"/>
            <a:ext cx="7239000" cy="1384995"/>
          </a:xfrm>
        </p:spPr>
        <p:txBody>
          <a:bodyPr/>
          <a:lstStyle/>
          <a:p>
            <a:r>
              <a:rPr lang="en-US" sz="2000" dirty="0" smtClean="0"/>
              <a:t>This shows an Edgeworth production box, with isoquants for producing goods </a:t>
            </a:r>
            <a:r>
              <a:rPr lang="en-US" sz="2000" i="1" dirty="0" smtClean="0"/>
              <a:t>X</a:t>
            </a:r>
            <a:r>
              <a:rPr lang="en-US" sz="2000" dirty="0" smtClean="0"/>
              <a:t> and </a:t>
            </a:r>
            <a:r>
              <a:rPr lang="en-US" sz="2000" i="1" dirty="0" smtClean="0"/>
              <a:t>Y</a:t>
            </a:r>
            <a:r>
              <a:rPr lang="en-US" sz="2000" dirty="0" smtClean="0"/>
              <a:t> from factors </a:t>
            </a:r>
            <a:r>
              <a:rPr lang="en-US" sz="2000" i="1" dirty="0" smtClean="0"/>
              <a:t>L</a:t>
            </a:r>
            <a:r>
              <a:rPr lang="en-US" sz="2000" dirty="0" smtClean="0"/>
              <a:t> and </a:t>
            </a:r>
            <a:r>
              <a:rPr lang="en-US" sz="2000" i="1" dirty="0" smtClean="0"/>
              <a:t>K</a:t>
            </a:r>
            <a:r>
              <a:rPr lang="en-US" sz="2000" dirty="0" smtClean="0"/>
              <a:t>.</a:t>
            </a:r>
          </a:p>
          <a:p>
            <a:r>
              <a:rPr lang="en-US" sz="2000" dirty="0" smtClean="0"/>
              <a:t>The same figure with different labels shows consumption of two goods for two consumers</a:t>
            </a:r>
            <a:endParaRPr lang="en-US" sz="2000" dirty="0"/>
          </a:p>
        </p:txBody>
      </p:sp>
      <p:sp>
        <p:nvSpPr>
          <p:cNvPr id="8" name="TextBox 7"/>
          <p:cNvSpPr txBox="1"/>
          <p:nvPr/>
        </p:nvSpPr>
        <p:spPr>
          <a:xfrm>
            <a:off x="2590800" y="1689100"/>
            <a:ext cx="1130300" cy="369332"/>
          </a:xfrm>
          <a:prstGeom prst="rect">
            <a:avLst/>
          </a:prstGeom>
          <a:noFill/>
          <a:ln>
            <a:noFill/>
          </a:ln>
        </p:spPr>
        <p:txBody>
          <a:bodyPr wrap="square" rtlCol="0">
            <a:spAutoFit/>
          </a:bodyPr>
          <a:lstStyle/>
          <a:p>
            <a:r>
              <a:rPr lang="en-US" smtClean="0"/>
              <a:t>Isoquants</a:t>
            </a:r>
            <a:endParaRPr lang="en-US" dirty="0"/>
          </a:p>
        </p:txBody>
      </p:sp>
    </p:spTree>
    <p:extLst>
      <p:ext uri="{BB962C8B-B14F-4D97-AF65-F5344CB8AC3E}">
        <p14:creationId xmlns:p14="http://schemas.microsoft.com/office/powerpoint/2010/main" val="3494547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12</a:t>
            </a:fld>
            <a:endParaRPr lang="en-US"/>
          </a:p>
        </p:txBody>
      </p:sp>
      <p:pic>
        <p:nvPicPr>
          <p:cNvPr id="5" name="Picture 4"/>
          <p:cNvPicPr>
            <a:picLocks noChangeAspect="1"/>
          </p:cNvPicPr>
          <p:nvPr/>
        </p:nvPicPr>
        <p:blipFill>
          <a:blip r:embed="rId2"/>
          <a:stretch>
            <a:fillRect/>
          </a:stretch>
        </p:blipFill>
        <p:spPr>
          <a:xfrm>
            <a:off x="2209800" y="1066800"/>
            <a:ext cx="4762500" cy="3835400"/>
          </a:xfrm>
          <a:prstGeom prst="rect">
            <a:avLst/>
          </a:prstGeom>
        </p:spPr>
      </p:pic>
      <p:sp>
        <p:nvSpPr>
          <p:cNvPr id="2" name="TextBox 1"/>
          <p:cNvSpPr txBox="1"/>
          <p:nvPr/>
        </p:nvSpPr>
        <p:spPr>
          <a:xfrm>
            <a:off x="4229100" y="4521200"/>
            <a:ext cx="609600" cy="461665"/>
          </a:xfrm>
          <a:prstGeom prst="rect">
            <a:avLst/>
          </a:prstGeom>
          <a:solidFill>
            <a:schemeClr val="bg1"/>
          </a:solidFill>
        </p:spPr>
        <p:txBody>
          <a:bodyPr wrap="square" rtlCol="0">
            <a:spAutoFit/>
          </a:bodyPr>
          <a:lstStyle/>
          <a:p>
            <a:r>
              <a:rPr lang="en-US" sz="2400" i="1" dirty="0" smtClean="0"/>
              <a:t>X</a:t>
            </a:r>
            <a:endParaRPr lang="en-US" sz="2400" i="1" dirty="0"/>
          </a:p>
        </p:txBody>
      </p:sp>
      <p:sp>
        <p:nvSpPr>
          <p:cNvPr id="8" name="TextBox 7"/>
          <p:cNvSpPr txBox="1"/>
          <p:nvPr/>
        </p:nvSpPr>
        <p:spPr>
          <a:xfrm>
            <a:off x="1917700" y="2717800"/>
            <a:ext cx="609600" cy="461665"/>
          </a:xfrm>
          <a:prstGeom prst="rect">
            <a:avLst/>
          </a:prstGeom>
          <a:solidFill>
            <a:schemeClr val="bg1"/>
          </a:solidFill>
        </p:spPr>
        <p:txBody>
          <a:bodyPr wrap="square" rtlCol="0">
            <a:spAutoFit/>
          </a:bodyPr>
          <a:lstStyle/>
          <a:p>
            <a:pPr algn="r"/>
            <a:r>
              <a:rPr lang="en-US" sz="2400" i="1" dirty="0" smtClean="0"/>
              <a:t>Y</a:t>
            </a:r>
            <a:endParaRPr lang="en-US" sz="2400" i="1" dirty="0"/>
          </a:p>
        </p:txBody>
      </p:sp>
      <p:sp>
        <p:nvSpPr>
          <p:cNvPr id="9" name="TextBox 8"/>
          <p:cNvSpPr txBox="1"/>
          <p:nvPr/>
        </p:nvSpPr>
        <p:spPr>
          <a:xfrm>
            <a:off x="2247900" y="4508500"/>
            <a:ext cx="609600" cy="461665"/>
          </a:xfrm>
          <a:prstGeom prst="rect">
            <a:avLst/>
          </a:prstGeom>
          <a:solidFill>
            <a:schemeClr val="bg1"/>
          </a:solidFill>
        </p:spPr>
        <p:txBody>
          <a:bodyPr wrap="square" rtlCol="0">
            <a:spAutoFit/>
          </a:bodyPr>
          <a:lstStyle/>
          <a:p>
            <a:r>
              <a:rPr lang="en-US" sz="2400" i="1" dirty="0" smtClean="0"/>
              <a:t>O</a:t>
            </a:r>
            <a:r>
              <a:rPr lang="en-US" sz="2400" baseline="-25000" dirty="0" smtClean="0"/>
              <a:t>1</a:t>
            </a:r>
            <a:endParaRPr lang="en-US" sz="2400" i="1" baseline="-25000" dirty="0"/>
          </a:p>
        </p:txBody>
      </p:sp>
      <p:sp>
        <p:nvSpPr>
          <p:cNvPr id="10" name="TextBox 9"/>
          <p:cNvSpPr txBox="1"/>
          <p:nvPr/>
        </p:nvSpPr>
        <p:spPr>
          <a:xfrm>
            <a:off x="6578600" y="1117600"/>
            <a:ext cx="533400" cy="461665"/>
          </a:xfrm>
          <a:prstGeom prst="rect">
            <a:avLst/>
          </a:prstGeom>
          <a:solidFill>
            <a:schemeClr val="bg1"/>
          </a:solidFill>
        </p:spPr>
        <p:txBody>
          <a:bodyPr wrap="square" rtlCol="0">
            <a:spAutoFit/>
          </a:bodyPr>
          <a:lstStyle/>
          <a:p>
            <a:pPr algn="r"/>
            <a:r>
              <a:rPr lang="en-US" sz="2400" i="1" dirty="0" smtClean="0"/>
              <a:t>O</a:t>
            </a:r>
            <a:r>
              <a:rPr lang="en-US" sz="2400" baseline="-25000" dirty="0" smtClean="0"/>
              <a:t>2</a:t>
            </a:r>
            <a:endParaRPr lang="en-US" sz="2400" i="1" baseline="-25000" dirty="0"/>
          </a:p>
        </p:txBody>
      </p:sp>
      <p:sp>
        <p:nvSpPr>
          <p:cNvPr id="6" name="Title 1"/>
          <p:cNvSpPr>
            <a:spLocks noGrp="1"/>
          </p:cNvSpPr>
          <p:nvPr>
            <p:ph type="title"/>
          </p:nvPr>
        </p:nvSpPr>
        <p:spPr>
          <a:xfrm>
            <a:off x="1447800" y="685800"/>
            <a:ext cx="7239000" cy="1127125"/>
          </a:xfrm>
        </p:spPr>
        <p:txBody>
          <a:bodyPr/>
          <a:lstStyle/>
          <a:p>
            <a:r>
              <a:rPr lang="en-US" dirty="0" smtClean="0"/>
              <a:t>Origins </a:t>
            </a:r>
            <a:r>
              <a:rPr lang="en-US" dirty="0"/>
              <a:t>of </a:t>
            </a:r>
            <a:r>
              <a:rPr lang="en-US" dirty="0" smtClean="0"/>
              <a:t>“Edgeworth box”</a:t>
            </a:r>
            <a:endParaRPr lang="en-US" dirty="0"/>
          </a:p>
        </p:txBody>
      </p:sp>
      <p:sp>
        <p:nvSpPr>
          <p:cNvPr id="11" name="TextBox 10"/>
          <p:cNvSpPr txBox="1"/>
          <p:nvPr/>
        </p:nvSpPr>
        <p:spPr>
          <a:xfrm>
            <a:off x="4102100" y="2692400"/>
            <a:ext cx="609600" cy="461665"/>
          </a:xfrm>
          <a:prstGeom prst="rect">
            <a:avLst/>
          </a:prstGeom>
          <a:solidFill>
            <a:schemeClr val="bg1"/>
          </a:solidFill>
        </p:spPr>
        <p:txBody>
          <a:bodyPr wrap="square" rtlCol="0">
            <a:spAutoFit/>
          </a:bodyPr>
          <a:lstStyle/>
          <a:p>
            <a:r>
              <a:rPr lang="en-US" sz="2400" i="1" dirty="0" smtClean="0"/>
              <a:t>U</a:t>
            </a:r>
            <a:r>
              <a:rPr lang="en-US" sz="2400" baseline="-25000" dirty="0" smtClean="0"/>
              <a:t>1</a:t>
            </a:r>
            <a:endParaRPr lang="en-US" sz="2400" i="1" baseline="-25000" dirty="0"/>
          </a:p>
        </p:txBody>
      </p:sp>
      <p:sp>
        <p:nvSpPr>
          <p:cNvPr id="12" name="TextBox 11"/>
          <p:cNvSpPr txBox="1"/>
          <p:nvPr/>
        </p:nvSpPr>
        <p:spPr>
          <a:xfrm>
            <a:off x="3708400" y="3276600"/>
            <a:ext cx="609600" cy="461665"/>
          </a:xfrm>
          <a:prstGeom prst="rect">
            <a:avLst/>
          </a:prstGeom>
          <a:solidFill>
            <a:schemeClr val="bg1"/>
          </a:solidFill>
        </p:spPr>
        <p:txBody>
          <a:bodyPr wrap="square" rtlCol="0">
            <a:spAutoFit/>
          </a:bodyPr>
          <a:lstStyle/>
          <a:p>
            <a:r>
              <a:rPr lang="en-US" sz="2400" i="1" dirty="0" smtClean="0"/>
              <a:t>U</a:t>
            </a:r>
            <a:r>
              <a:rPr lang="en-US" sz="2400" baseline="-25000" dirty="0" smtClean="0"/>
              <a:t>2</a:t>
            </a:r>
            <a:endParaRPr lang="en-US" sz="2400" i="1" baseline="-25000" dirty="0"/>
          </a:p>
        </p:txBody>
      </p:sp>
      <p:sp>
        <p:nvSpPr>
          <p:cNvPr id="13" name="TextBox 12"/>
          <p:cNvSpPr txBox="1"/>
          <p:nvPr/>
        </p:nvSpPr>
        <p:spPr>
          <a:xfrm>
            <a:off x="4978400" y="1778000"/>
            <a:ext cx="1676400" cy="369332"/>
          </a:xfrm>
          <a:prstGeom prst="rect">
            <a:avLst/>
          </a:prstGeom>
          <a:noFill/>
          <a:ln>
            <a:noFill/>
          </a:ln>
        </p:spPr>
        <p:txBody>
          <a:bodyPr wrap="square" rtlCol="0">
            <a:spAutoFit/>
          </a:bodyPr>
          <a:lstStyle/>
          <a:p>
            <a:r>
              <a:rPr lang="en-US" smtClean="0"/>
              <a:t>Contract Curve</a:t>
            </a:r>
            <a:endParaRPr lang="en-US"/>
          </a:p>
        </p:txBody>
      </p:sp>
      <p:sp>
        <p:nvSpPr>
          <p:cNvPr id="14" name="TextBox 13"/>
          <p:cNvSpPr txBox="1"/>
          <p:nvPr/>
        </p:nvSpPr>
        <p:spPr>
          <a:xfrm>
            <a:off x="2590800" y="1689100"/>
            <a:ext cx="2641600" cy="369332"/>
          </a:xfrm>
          <a:prstGeom prst="rect">
            <a:avLst/>
          </a:prstGeom>
          <a:noFill/>
          <a:ln>
            <a:noFill/>
          </a:ln>
        </p:spPr>
        <p:txBody>
          <a:bodyPr wrap="square" rtlCol="0">
            <a:spAutoFit/>
          </a:bodyPr>
          <a:lstStyle/>
          <a:p>
            <a:r>
              <a:rPr lang="en-US" smtClean="0"/>
              <a:t>Indifference Curves</a:t>
            </a:r>
            <a:endParaRPr lang="en-US" dirty="0"/>
          </a:p>
        </p:txBody>
      </p:sp>
    </p:spTree>
    <p:extLst>
      <p:ext uri="{BB962C8B-B14F-4D97-AF65-F5344CB8AC3E}">
        <p14:creationId xmlns:p14="http://schemas.microsoft.com/office/powerpoint/2010/main" val="1578937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676400"/>
            <a:ext cx="7239000" cy="4130361"/>
          </a:xfrm>
        </p:spPr>
        <p:txBody>
          <a:bodyPr/>
          <a:lstStyle/>
          <a:p>
            <a:r>
              <a:rPr lang="en-US" dirty="0" smtClean="0"/>
              <a:t>Also called “Edgeworth-</a:t>
            </a:r>
            <a:r>
              <a:rPr lang="en-US" dirty="0" err="1" smtClean="0"/>
              <a:t>Bowley</a:t>
            </a:r>
            <a:r>
              <a:rPr lang="en-US" dirty="0" smtClean="0"/>
              <a:t> box”</a:t>
            </a:r>
          </a:p>
          <a:p>
            <a:r>
              <a:rPr lang="en-US" dirty="0" smtClean="0"/>
              <a:t>See however:  </a:t>
            </a:r>
            <a:r>
              <a:rPr lang="en-US" dirty="0" err="1"/>
              <a:t>Tarascio</a:t>
            </a:r>
            <a:r>
              <a:rPr lang="en-US" dirty="0"/>
              <a:t>, Vincent J. 1972. "A Correction: On the </a:t>
            </a:r>
            <a:r>
              <a:rPr lang="en-US" dirty="0" err="1"/>
              <a:t>Geneology</a:t>
            </a:r>
            <a:r>
              <a:rPr lang="en-US" dirty="0"/>
              <a:t> of the So-Called Edgeworth-</a:t>
            </a:r>
            <a:r>
              <a:rPr lang="en-US" dirty="0" err="1"/>
              <a:t>Bowley</a:t>
            </a:r>
            <a:r>
              <a:rPr lang="en-US" dirty="0"/>
              <a:t> Diagram," </a:t>
            </a:r>
            <a:r>
              <a:rPr lang="en-US" i="1" dirty="0"/>
              <a:t>Western Economic Journal</a:t>
            </a:r>
            <a:r>
              <a:rPr lang="en-US" dirty="0"/>
              <a:t> 10, (June), pp. 193-197.</a:t>
            </a:r>
          </a:p>
        </p:txBody>
      </p:sp>
      <p:sp>
        <p:nvSpPr>
          <p:cNvPr id="4" name="Slide Number Placeholder 3"/>
          <p:cNvSpPr>
            <a:spLocks noGrp="1"/>
          </p:cNvSpPr>
          <p:nvPr>
            <p:ph type="sldNum" sz="quarter" idx="10"/>
          </p:nvPr>
        </p:nvSpPr>
        <p:spPr/>
        <p:txBody>
          <a:bodyPr/>
          <a:lstStyle/>
          <a:p>
            <a:fld id="{6934DB79-9026-674A-8CB3-9EAE7ABF02E6}" type="slidenum">
              <a:rPr lang="en-US" smtClean="0"/>
              <a:pPr/>
              <a:t>13</a:t>
            </a:fld>
            <a:endParaRPr lang="en-US"/>
          </a:p>
        </p:txBody>
      </p:sp>
      <p:sp>
        <p:nvSpPr>
          <p:cNvPr id="5" name="Title 1"/>
          <p:cNvSpPr>
            <a:spLocks noGrp="1"/>
          </p:cNvSpPr>
          <p:nvPr>
            <p:ph type="title"/>
          </p:nvPr>
        </p:nvSpPr>
        <p:spPr>
          <a:xfrm>
            <a:off x="1447800" y="685800"/>
            <a:ext cx="7239000" cy="1127125"/>
          </a:xfrm>
        </p:spPr>
        <p:txBody>
          <a:bodyPr/>
          <a:lstStyle/>
          <a:p>
            <a:r>
              <a:rPr lang="en-US" dirty="0" smtClean="0"/>
              <a:t>Origins </a:t>
            </a:r>
            <a:r>
              <a:rPr lang="en-US" dirty="0"/>
              <a:t>of </a:t>
            </a:r>
            <a:r>
              <a:rPr lang="en-US" dirty="0" smtClean="0"/>
              <a:t>“Edgeworth box”</a:t>
            </a:r>
            <a:endParaRPr lang="en-US" dirty="0"/>
          </a:p>
        </p:txBody>
      </p:sp>
    </p:spTree>
    <p:extLst>
      <p:ext uri="{BB962C8B-B14F-4D97-AF65-F5344CB8AC3E}">
        <p14:creationId xmlns:p14="http://schemas.microsoft.com/office/powerpoint/2010/main" val="137056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676400"/>
            <a:ext cx="7239000" cy="4228850"/>
          </a:xfrm>
        </p:spPr>
        <p:txBody>
          <a:bodyPr/>
          <a:lstStyle/>
          <a:p>
            <a:r>
              <a:rPr lang="en-US" sz="2800" dirty="0" smtClean="0"/>
              <a:t>First  drawn by Pareto (1906), who wrote in French.</a:t>
            </a:r>
          </a:p>
          <a:p>
            <a:r>
              <a:rPr lang="en-US" sz="2800" dirty="0" smtClean="0"/>
              <a:t>Based, but only very partially, on Edgeworth (1881).</a:t>
            </a:r>
          </a:p>
          <a:p>
            <a:r>
              <a:rPr lang="en-US" sz="2800" dirty="0" smtClean="0"/>
              <a:t>Got “-</a:t>
            </a:r>
            <a:r>
              <a:rPr lang="en-US" sz="2800" dirty="0" err="1" smtClean="0"/>
              <a:t>Bowley</a:t>
            </a:r>
            <a:r>
              <a:rPr lang="en-US" sz="2800" dirty="0" smtClean="0"/>
              <a:t>” name </a:t>
            </a:r>
            <a:r>
              <a:rPr lang="en-US" sz="2800" dirty="0" smtClean="0"/>
              <a:t>because </a:t>
            </a:r>
            <a:r>
              <a:rPr lang="en-US" sz="2800" dirty="0" err="1" smtClean="0"/>
              <a:t>Bowley</a:t>
            </a:r>
            <a:r>
              <a:rPr lang="en-US" sz="2800" dirty="0" smtClean="0"/>
              <a:t> </a:t>
            </a:r>
            <a:r>
              <a:rPr lang="en-US" sz="2800" dirty="0" smtClean="0"/>
              <a:t>(1924) combined indifference maps for two consumers, each turned 90 degrees in opposite directions.</a:t>
            </a:r>
          </a:p>
          <a:p>
            <a:r>
              <a:rPr lang="en-US" sz="2800" dirty="0" err="1" smtClean="0"/>
              <a:t>Bowley</a:t>
            </a:r>
            <a:r>
              <a:rPr lang="en-US" sz="2800" dirty="0" smtClean="0"/>
              <a:t> did not claim originality.</a:t>
            </a:r>
          </a:p>
        </p:txBody>
      </p:sp>
      <p:sp>
        <p:nvSpPr>
          <p:cNvPr id="4" name="Slide Number Placeholder 3"/>
          <p:cNvSpPr>
            <a:spLocks noGrp="1"/>
          </p:cNvSpPr>
          <p:nvPr>
            <p:ph type="sldNum" sz="quarter" idx="10"/>
          </p:nvPr>
        </p:nvSpPr>
        <p:spPr/>
        <p:txBody>
          <a:bodyPr/>
          <a:lstStyle/>
          <a:p>
            <a:fld id="{6934DB79-9026-674A-8CB3-9EAE7ABF02E6}" type="slidenum">
              <a:rPr lang="en-US" smtClean="0"/>
              <a:pPr/>
              <a:t>14</a:t>
            </a:fld>
            <a:endParaRPr lang="en-US"/>
          </a:p>
        </p:txBody>
      </p:sp>
      <p:sp>
        <p:nvSpPr>
          <p:cNvPr id="5" name="Title 1"/>
          <p:cNvSpPr>
            <a:spLocks noGrp="1"/>
          </p:cNvSpPr>
          <p:nvPr>
            <p:ph type="title"/>
          </p:nvPr>
        </p:nvSpPr>
        <p:spPr>
          <a:xfrm>
            <a:off x="1447800" y="685800"/>
            <a:ext cx="7239000" cy="1127125"/>
          </a:xfrm>
        </p:spPr>
        <p:txBody>
          <a:bodyPr/>
          <a:lstStyle/>
          <a:p>
            <a:r>
              <a:rPr lang="en-US" dirty="0" smtClean="0"/>
              <a:t>Origins </a:t>
            </a:r>
            <a:r>
              <a:rPr lang="en-US" dirty="0"/>
              <a:t>of </a:t>
            </a:r>
            <a:r>
              <a:rPr lang="en-US" dirty="0" smtClean="0"/>
              <a:t>“Edgeworth box”</a:t>
            </a:r>
            <a:endParaRPr lang="en-US" dirty="0"/>
          </a:p>
        </p:txBody>
      </p:sp>
    </p:spTree>
    <p:extLst>
      <p:ext uri="{BB962C8B-B14F-4D97-AF65-F5344CB8AC3E}">
        <p14:creationId xmlns:p14="http://schemas.microsoft.com/office/powerpoint/2010/main" val="3137570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15</a:t>
            </a:fld>
            <a:endParaRPr lang="en-US"/>
          </a:p>
        </p:txBody>
      </p:sp>
      <p:sp>
        <p:nvSpPr>
          <p:cNvPr id="6" name="TextBox 5"/>
          <p:cNvSpPr txBox="1"/>
          <p:nvPr/>
        </p:nvSpPr>
        <p:spPr>
          <a:xfrm>
            <a:off x="1600200" y="304800"/>
            <a:ext cx="3657600" cy="523220"/>
          </a:xfrm>
          <a:prstGeom prst="rect">
            <a:avLst/>
          </a:prstGeom>
          <a:noFill/>
        </p:spPr>
        <p:txBody>
          <a:bodyPr wrap="square" rtlCol="0">
            <a:spAutoFit/>
          </a:bodyPr>
          <a:lstStyle/>
          <a:p>
            <a:r>
              <a:rPr lang="en-US" sz="2800" dirty="0" smtClean="0"/>
              <a:t>Edgeworth (1881)</a:t>
            </a:r>
            <a:endParaRPr lang="en-US" sz="2800" dirty="0"/>
          </a:p>
        </p:txBody>
      </p:sp>
      <p:sp>
        <p:nvSpPr>
          <p:cNvPr id="7" name="TextBox 6"/>
          <p:cNvSpPr txBox="1"/>
          <p:nvPr/>
        </p:nvSpPr>
        <p:spPr>
          <a:xfrm>
            <a:off x="1219200" y="5791200"/>
            <a:ext cx="7239000" cy="707886"/>
          </a:xfrm>
          <a:prstGeom prst="rect">
            <a:avLst/>
          </a:prstGeom>
          <a:noFill/>
        </p:spPr>
        <p:txBody>
          <a:bodyPr wrap="square" rtlCol="0">
            <a:spAutoFit/>
          </a:bodyPr>
          <a:lstStyle/>
          <a:p>
            <a:r>
              <a:rPr lang="en-US" sz="2000" dirty="0" smtClean="0"/>
              <a:t>Edgeworth, Francis </a:t>
            </a:r>
            <a:r>
              <a:rPr lang="en-US" sz="2000" dirty="0" err="1" smtClean="0"/>
              <a:t>Ysidro</a:t>
            </a:r>
            <a:r>
              <a:rPr lang="en-US" sz="2000" dirty="0" smtClean="0"/>
              <a:t>.  1881. </a:t>
            </a:r>
            <a:r>
              <a:rPr lang="en-US" sz="2000" i="1" dirty="0" smtClean="0"/>
              <a:t>Mathematical Psychics:  As Essay on the Application of Mathematics to the Moral Sciences</a:t>
            </a:r>
            <a:r>
              <a:rPr lang="en-US" sz="2000" dirty="0" smtClean="0"/>
              <a:t>.</a:t>
            </a:r>
            <a:endParaRPr lang="en-US" sz="2000" dirty="0"/>
          </a:p>
        </p:txBody>
      </p:sp>
      <p:pic>
        <p:nvPicPr>
          <p:cNvPr id="3" name="Picture 2"/>
          <p:cNvPicPr>
            <a:picLocks noChangeAspect="1"/>
          </p:cNvPicPr>
          <p:nvPr/>
        </p:nvPicPr>
        <p:blipFill>
          <a:blip r:embed="rId2"/>
          <a:stretch>
            <a:fillRect/>
          </a:stretch>
        </p:blipFill>
        <p:spPr>
          <a:xfrm>
            <a:off x="1447800" y="838200"/>
            <a:ext cx="6324600" cy="5001053"/>
          </a:xfrm>
          <a:prstGeom prst="rect">
            <a:avLst/>
          </a:prstGeom>
        </p:spPr>
      </p:pic>
      <p:sp>
        <p:nvSpPr>
          <p:cNvPr id="5" name="TextBox 4"/>
          <p:cNvSpPr txBox="1"/>
          <p:nvPr/>
        </p:nvSpPr>
        <p:spPr>
          <a:xfrm>
            <a:off x="5562600" y="1219200"/>
            <a:ext cx="2819400" cy="646331"/>
          </a:xfrm>
          <a:prstGeom prst="rect">
            <a:avLst/>
          </a:prstGeom>
          <a:noFill/>
          <a:ln>
            <a:solidFill>
              <a:schemeClr val="tx1"/>
            </a:solidFill>
          </a:ln>
        </p:spPr>
        <p:txBody>
          <a:bodyPr wrap="square" rtlCol="0">
            <a:spAutoFit/>
          </a:bodyPr>
          <a:lstStyle/>
          <a:p>
            <a:r>
              <a:rPr lang="en-US" dirty="0" smtClean="0"/>
              <a:t>“Locus it is here proposed to call the </a:t>
            </a:r>
            <a:r>
              <a:rPr lang="en-US" i="1" dirty="0" smtClean="0"/>
              <a:t>contract curve.”</a:t>
            </a:r>
            <a:endParaRPr lang="en-US" dirty="0"/>
          </a:p>
        </p:txBody>
      </p:sp>
      <p:cxnSp>
        <p:nvCxnSpPr>
          <p:cNvPr id="9" name="Curved Connector 8"/>
          <p:cNvCxnSpPr/>
          <p:nvPr/>
        </p:nvCxnSpPr>
        <p:spPr>
          <a:xfrm rot="5400000">
            <a:off x="4953000" y="1981200"/>
            <a:ext cx="990600" cy="685800"/>
          </a:xfrm>
          <a:prstGeom prst="curvedConnector3">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086600" y="4419600"/>
            <a:ext cx="1524000" cy="646331"/>
          </a:xfrm>
          <a:prstGeom prst="rect">
            <a:avLst/>
          </a:prstGeom>
          <a:noFill/>
          <a:ln>
            <a:solidFill>
              <a:schemeClr val="tx1"/>
            </a:solidFill>
          </a:ln>
        </p:spPr>
        <p:txBody>
          <a:bodyPr wrap="square" rtlCol="0">
            <a:spAutoFit/>
          </a:bodyPr>
          <a:lstStyle/>
          <a:p>
            <a:r>
              <a:rPr lang="en-US" dirty="0" smtClean="0"/>
              <a:t>“Curves of indifference</a:t>
            </a:r>
            <a:r>
              <a:rPr lang="en-US" i="1" dirty="0" smtClean="0"/>
              <a:t>.”</a:t>
            </a:r>
            <a:endParaRPr lang="en-US" dirty="0"/>
          </a:p>
        </p:txBody>
      </p:sp>
      <p:cxnSp>
        <p:nvCxnSpPr>
          <p:cNvPr id="11" name="Curved Connector 10"/>
          <p:cNvCxnSpPr/>
          <p:nvPr/>
        </p:nvCxnSpPr>
        <p:spPr>
          <a:xfrm rot="10800000" flipV="1">
            <a:off x="3657600" y="4724400"/>
            <a:ext cx="3429000" cy="381000"/>
          </a:xfrm>
          <a:prstGeom prst="curvedConnector3">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Curved Connector 12"/>
          <p:cNvCxnSpPr/>
          <p:nvPr/>
        </p:nvCxnSpPr>
        <p:spPr>
          <a:xfrm rot="10800000">
            <a:off x="2514600" y="3429000"/>
            <a:ext cx="4495800" cy="1295400"/>
          </a:xfrm>
          <a:prstGeom prst="curvedConnector3">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3"/>
          <a:stretch>
            <a:fillRect/>
          </a:stretch>
        </p:blipFill>
        <p:spPr>
          <a:xfrm>
            <a:off x="0" y="2322446"/>
            <a:ext cx="1539232" cy="1883534"/>
          </a:xfrm>
          <a:prstGeom prst="rect">
            <a:avLst/>
          </a:prstGeom>
        </p:spPr>
      </p:pic>
    </p:spTree>
    <p:extLst>
      <p:ext uri="{BB962C8B-B14F-4D97-AF65-F5344CB8AC3E}">
        <p14:creationId xmlns:p14="http://schemas.microsoft.com/office/powerpoint/2010/main" val="69813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385733"/>
            <a:ext cx="7239000" cy="5472267"/>
          </a:xfrm>
        </p:spPr>
        <p:txBody>
          <a:bodyPr/>
          <a:lstStyle/>
          <a:p>
            <a:r>
              <a:rPr lang="en-US" sz="2800" dirty="0" smtClean="0"/>
              <a:t>Edgeworth </a:t>
            </a:r>
            <a:r>
              <a:rPr lang="en-US" sz="2800" u="sng" dirty="0" smtClean="0"/>
              <a:t>did</a:t>
            </a:r>
          </a:p>
          <a:p>
            <a:pPr lvl="1"/>
            <a:r>
              <a:rPr lang="en-US" sz="2400" dirty="0" smtClean="0"/>
              <a:t>Define the contract curve with an equation:</a:t>
            </a:r>
          </a:p>
          <a:p>
            <a:pPr lvl="2"/>
            <a:r>
              <a:rPr lang="en-US" dirty="0"/>
              <a:t>“It may be shown from a variety of points of view that the locus of the required point is</a:t>
            </a:r>
          </a:p>
          <a:p>
            <a:pPr marL="914400" lvl="2" indent="0">
              <a:buNone/>
            </a:pPr>
            <a:endParaRPr lang="en-US" dirty="0" smtClean="0"/>
          </a:p>
          <a:p>
            <a:pPr marL="914400" lvl="2" indent="0">
              <a:buNone/>
            </a:pPr>
            <a:endParaRPr lang="en-US" dirty="0"/>
          </a:p>
          <a:p>
            <a:pPr marL="914400" lvl="2" indent="0">
              <a:buNone/>
            </a:pPr>
            <a:r>
              <a:rPr lang="en-US" dirty="0" smtClean="0"/>
              <a:t>which locus is it here proposed to call the </a:t>
            </a:r>
            <a:r>
              <a:rPr lang="en-US" i="1" dirty="0" smtClean="0"/>
              <a:t>contract-curve.</a:t>
            </a:r>
            <a:r>
              <a:rPr lang="en-US" dirty="0" smtClean="0"/>
              <a:t>” </a:t>
            </a:r>
            <a:endParaRPr lang="en-US" sz="4600" dirty="0" smtClean="0"/>
          </a:p>
          <a:p>
            <a:pPr lvl="1"/>
            <a:r>
              <a:rPr lang="en-US" sz="2400" dirty="0" smtClean="0"/>
              <a:t>Draw the contract curve, but without showing tangency of indifference curves. (Shape suggests he may not have understood that.)</a:t>
            </a:r>
            <a:endParaRPr lang="en-US" sz="2400" dirty="0"/>
          </a:p>
          <a:p>
            <a:pPr lvl="1"/>
            <a:endParaRPr lang="en-US" sz="2400" dirty="0" smtClean="0"/>
          </a:p>
        </p:txBody>
      </p:sp>
      <p:sp>
        <p:nvSpPr>
          <p:cNvPr id="4" name="Slide Number Placeholder 3"/>
          <p:cNvSpPr>
            <a:spLocks noGrp="1"/>
          </p:cNvSpPr>
          <p:nvPr>
            <p:ph type="sldNum" sz="quarter" idx="10"/>
          </p:nvPr>
        </p:nvSpPr>
        <p:spPr/>
        <p:txBody>
          <a:bodyPr/>
          <a:lstStyle/>
          <a:p>
            <a:fld id="{6934DB79-9026-674A-8CB3-9EAE7ABF02E6}" type="slidenum">
              <a:rPr lang="en-US" smtClean="0"/>
              <a:pPr/>
              <a:t>16</a:t>
            </a:fld>
            <a:endParaRPr lang="en-US"/>
          </a:p>
        </p:txBody>
      </p:sp>
      <p:sp>
        <p:nvSpPr>
          <p:cNvPr id="5" name="Title 1"/>
          <p:cNvSpPr>
            <a:spLocks noGrp="1"/>
          </p:cNvSpPr>
          <p:nvPr>
            <p:ph type="title"/>
          </p:nvPr>
        </p:nvSpPr>
        <p:spPr>
          <a:xfrm>
            <a:off x="1447800" y="685800"/>
            <a:ext cx="7239000" cy="1127125"/>
          </a:xfrm>
        </p:spPr>
        <p:txBody>
          <a:bodyPr/>
          <a:lstStyle/>
          <a:p>
            <a:r>
              <a:rPr lang="en-US" dirty="0" smtClean="0"/>
              <a:t>Origins </a:t>
            </a:r>
            <a:r>
              <a:rPr lang="en-US" dirty="0"/>
              <a:t>of </a:t>
            </a:r>
            <a:r>
              <a:rPr lang="en-US" dirty="0" smtClean="0"/>
              <a:t>“Edgeworth box”</a:t>
            </a:r>
            <a:endParaRPr lang="en-US" dirty="0"/>
          </a:p>
        </p:txBody>
      </p:sp>
      <p:pic>
        <p:nvPicPr>
          <p:cNvPr id="2" name="Picture 1"/>
          <p:cNvPicPr>
            <a:picLocks noChangeAspect="1"/>
          </p:cNvPicPr>
          <p:nvPr/>
        </p:nvPicPr>
        <p:blipFill>
          <a:blip r:embed="rId2"/>
          <a:stretch>
            <a:fillRect/>
          </a:stretch>
        </p:blipFill>
        <p:spPr>
          <a:xfrm>
            <a:off x="3501706" y="3349744"/>
            <a:ext cx="2705100" cy="812800"/>
          </a:xfrm>
          <a:prstGeom prst="rect">
            <a:avLst/>
          </a:prstGeom>
        </p:spPr>
      </p:pic>
      <p:sp>
        <p:nvSpPr>
          <p:cNvPr id="6" name="TextBox 5"/>
          <p:cNvSpPr txBox="1"/>
          <p:nvPr/>
        </p:nvSpPr>
        <p:spPr>
          <a:xfrm>
            <a:off x="6599457" y="3239796"/>
            <a:ext cx="1994188" cy="923330"/>
          </a:xfrm>
          <a:prstGeom prst="rect">
            <a:avLst/>
          </a:prstGeom>
          <a:noFill/>
          <a:ln>
            <a:solidFill>
              <a:schemeClr val="tx1"/>
            </a:solidFill>
          </a:ln>
        </p:spPr>
        <p:txBody>
          <a:bodyPr wrap="square" rtlCol="0">
            <a:spAutoFit/>
          </a:bodyPr>
          <a:lstStyle/>
          <a:p>
            <a:r>
              <a:rPr lang="en-US" dirty="0" smtClean="0"/>
              <a:t>(Equality of marginal rates of substitution)</a:t>
            </a:r>
            <a:endParaRPr lang="en-US" dirty="0"/>
          </a:p>
        </p:txBody>
      </p:sp>
    </p:spTree>
    <p:extLst>
      <p:ext uri="{BB962C8B-B14F-4D97-AF65-F5344CB8AC3E}">
        <p14:creationId xmlns:p14="http://schemas.microsoft.com/office/powerpoint/2010/main" val="145050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17</a:t>
            </a:fld>
            <a:endParaRPr lang="en-US"/>
          </a:p>
        </p:txBody>
      </p:sp>
      <p:sp>
        <p:nvSpPr>
          <p:cNvPr id="6" name="TextBox 5"/>
          <p:cNvSpPr txBox="1"/>
          <p:nvPr/>
        </p:nvSpPr>
        <p:spPr>
          <a:xfrm>
            <a:off x="1600200" y="304800"/>
            <a:ext cx="3657600" cy="523220"/>
          </a:xfrm>
          <a:prstGeom prst="rect">
            <a:avLst/>
          </a:prstGeom>
          <a:noFill/>
        </p:spPr>
        <p:txBody>
          <a:bodyPr wrap="square" rtlCol="0">
            <a:spAutoFit/>
          </a:bodyPr>
          <a:lstStyle/>
          <a:p>
            <a:r>
              <a:rPr lang="en-US" sz="2800" dirty="0" smtClean="0"/>
              <a:t>Pareto (1906)</a:t>
            </a:r>
            <a:endParaRPr lang="en-US" sz="2800" dirty="0"/>
          </a:p>
        </p:txBody>
      </p:sp>
      <p:sp>
        <p:nvSpPr>
          <p:cNvPr id="7" name="TextBox 6"/>
          <p:cNvSpPr txBox="1"/>
          <p:nvPr/>
        </p:nvSpPr>
        <p:spPr>
          <a:xfrm>
            <a:off x="1219200" y="5791200"/>
            <a:ext cx="7239000" cy="400110"/>
          </a:xfrm>
          <a:prstGeom prst="rect">
            <a:avLst/>
          </a:prstGeom>
          <a:noFill/>
        </p:spPr>
        <p:txBody>
          <a:bodyPr wrap="square" rtlCol="0">
            <a:spAutoFit/>
          </a:bodyPr>
          <a:lstStyle/>
          <a:p>
            <a:r>
              <a:rPr lang="en-US" sz="2000" dirty="0" smtClean="0"/>
              <a:t>Pareto, </a:t>
            </a:r>
            <a:r>
              <a:rPr lang="en-US" sz="2000" dirty="0" err="1"/>
              <a:t>Vilfredo</a:t>
            </a:r>
            <a:r>
              <a:rPr lang="en-US" sz="2000" dirty="0" smtClean="0"/>
              <a:t>.  1906. </a:t>
            </a:r>
            <a:r>
              <a:rPr lang="en-US" sz="2000" i="1" dirty="0"/>
              <a:t>Manual of Political </a:t>
            </a:r>
            <a:r>
              <a:rPr lang="en-US" sz="2000" i="1" dirty="0" smtClean="0"/>
              <a:t>Economy</a:t>
            </a:r>
            <a:r>
              <a:rPr lang="en-US" sz="2000" dirty="0"/>
              <a:t>.</a:t>
            </a:r>
          </a:p>
        </p:txBody>
      </p:sp>
      <p:pic>
        <p:nvPicPr>
          <p:cNvPr id="2" name="Picture 1"/>
          <p:cNvPicPr>
            <a:picLocks noChangeAspect="1"/>
          </p:cNvPicPr>
          <p:nvPr/>
        </p:nvPicPr>
        <p:blipFill>
          <a:blip r:embed="rId2"/>
          <a:stretch>
            <a:fillRect/>
          </a:stretch>
        </p:blipFill>
        <p:spPr>
          <a:xfrm>
            <a:off x="2451100" y="1460500"/>
            <a:ext cx="4229100" cy="3937000"/>
          </a:xfrm>
          <a:prstGeom prst="rect">
            <a:avLst/>
          </a:prstGeom>
        </p:spPr>
      </p:pic>
      <p:pic>
        <p:nvPicPr>
          <p:cNvPr id="3" name="Picture 2"/>
          <p:cNvPicPr>
            <a:picLocks noChangeAspect="1"/>
          </p:cNvPicPr>
          <p:nvPr/>
        </p:nvPicPr>
        <p:blipFill>
          <a:blip r:embed="rId3"/>
          <a:stretch>
            <a:fillRect/>
          </a:stretch>
        </p:blipFill>
        <p:spPr>
          <a:xfrm>
            <a:off x="327487" y="3355945"/>
            <a:ext cx="1524000" cy="2032000"/>
          </a:xfrm>
          <a:prstGeom prst="rect">
            <a:avLst/>
          </a:prstGeom>
        </p:spPr>
      </p:pic>
      <p:sp>
        <p:nvSpPr>
          <p:cNvPr id="8" name="TextBox 7"/>
          <p:cNvSpPr txBox="1"/>
          <p:nvPr/>
        </p:nvSpPr>
        <p:spPr>
          <a:xfrm>
            <a:off x="1660207" y="6097551"/>
            <a:ext cx="7239000" cy="400110"/>
          </a:xfrm>
          <a:prstGeom prst="rect">
            <a:avLst/>
          </a:prstGeom>
          <a:noFill/>
        </p:spPr>
        <p:txBody>
          <a:bodyPr wrap="square" rtlCol="0">
            <a:spAutoFit/>
          </a:bodyPr>
          <a:lstStyle/>
          <a:p>
            <a:pPr algn="ctr"/>
            <a:r>
              <a:rPr lang="en-US" sz="2000" i="1" dirty="0" smtClean="0"/>
              <a:t>Manuel </a:t>
            </a:r>
            <a:r>
              <a:rPr lang="en-US" sz="2000" i="1" dirty="0" err="1" smtClean="0"/>
              <a:t>d’Économie</a:t>
            </a:r>
            <a:r>
              <a:rPr lang="en-US" sz="2000" i="1" dirty="0" smtClean="0"/>
              <a:t> </a:t>
            </a:r>
            <a:r>
              <a:rPr lang="en-US" sz="2000" i="1" dirty="0" err="1" smtClean="0"/>
              <a:t>politique</a:t>
            </a:r>
            <a:endParaRPr lang="en-US" sz="2000" dirty="0"/>
          </a:p>
        </p:txBody>
      </p:sp>
    </p:spTree>
    <p:extLst>
      <p:ext uri="{BB962C8B-B14F-4D97-AF65-F5344CB8AC3E}">
        <p14:creationId xmlns:p14="http://schemas.microsoft.com/office/powerpoint/2010/main" val="69813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18</a:t>
            </a:fld>
            <a:endParaRPr lang="en-US"/>
          </a:p>
        </p:txBody>
      </p:sp>
      <p:pic>
        <p:nvPicPr>
          <p:cNvPr id="5" name="Picture 4"/>
          <p:cNvPicPr>
            <a:picLocks noChangeAspect="1"/>
          </p:cNvPicPr>
          <p:nvPr/>
        </p:nvPicPr>
        <p:blipFill>
          <a:blip r:embed="rId2"/>
          <a:stretch>
            <a:fillRect/>
          </a:stretch>
        </p:blipFill>
        <p:spPr>
          <a:xfrm>
            <a:off x="1689100" y="863600"/>
            <a:ext cx="5765800" cy="5130800"/>
          </a:xfrm>
          <a:prstGeom prst="rect">
            <a:avLst/>
          </a:prstGeom>
        </p:spPr>
      </p:pic>
      <p:sp>
        <p:nvSpPr>
          <p:cNvPr id="6" name="TextBox 5"/>
          <p:cNvSpPr txBox="1"/>
          <p:nvPr/>
        </p:nvSpPr>
        <p:spPr>
          <a:xfrm>
            <a:off x="1600200" y="304800"/>
            <a:ext cx="3657600" cy="523220"/>
          </a:xfrm>
          <a:prstGeom prst="rect">
            <a:avLst/>
          </a:prstGeom>
          <a:noFill/>
        </p:spPr>
        <p:txBody>
          <a:bodyPr wrap="square" rtlCol="0">
            <a:spAutoFit/>
          </a:bodyPr>
          <a:lstStyle/>
          <a:p>
            <a:r>
              <a:rPr lang="en-US" sz="2800" dirty="0" err="1" smtClean="0"/>
              <a:t>Bowley</a:t>
            </a:r>
            <a:r>
              <a:rPr lang="en-US" sz="2800" dirty="0" smtClean="0"/>
              <a:t> (1924)</a:t>
            </a:r>
            <a:endParaRPr lang="en-US" sz="2800" dirty="0"/>
          </a:p>
        </p:txBody>
      </p:sp>
      <p:sp>
        <p:nvSpPr>
          <p:cNvPr id="7" name="TextBox 6"/>
          <p:cNvSpPr txBox="1"/>
          <p:nvPr/>
        </p:nvSpPr>
        <p:spPr>
          <a:xfrm>
            <a:off x="1219200" y="5791200"/>
            <a:ext cx="7239000" cy="707886"/>
          </a:xfrm>
          <a:prstGeom prst="rect">
            <a:avLst/>
          </a:prstGeom>
          <a:noFill/>
        </p:spPr>
        <p:txBody>
          <a:bodyPr wrap="square" rtlCol="0">
            <a:spAutoFit/>
          </a:bodyPr>
          <a:lstStyle/>
          <a:p>
            <a:r>
              <a:rPr lang="en-US" sz="2000" dirty="0" err="1"/>
              <a:t>Bowley</a:t>
            </a:r>
            <a:r>
              <a:rPr lang="en-US" sz="2000" dirty="0"/>
              <a:t>, Arthur.  1924.  </a:t>
            </a:r>
            <a:r>
              <a:rPr lang="en-US" sz="2000" i="1" dirty="0" smtClean="0"/>
              <a:t>The </a:t>
            </a:r>
            <a:r>
              <a:rPr lang="en-US" sz="2000" i="1" dirty="0"/>
              <a:t>Mathematical Groundwork of Economics:  An Introductory </a:t>
            </a:r>
            <a:r>
              <a:rPr lang="en-US" sz="2000" i="1" dirty="0" smtClean="0"/>
              <a:t>Treatise</a:t>
            </a:r>
            <a:r>
              <a:rPr lang="en-US" sz="2000" dirty="0" smtClean="0"/>
              <a:t>, </a:t>
            </a:r>
            <a:r>
              <a:rPr lang="en-US" sz="2000" dirty="0"/>
              <a:t>Oxford:  Clarendon Press.</a:t>
            </a:r>
          </a:p>
        </p:txBody>
      </p:sp>
      <p:pic>
        <p:nvPicPr>
          <p:cNvPr id="2" name="Picture 1"/>
          <p:cNvPicPr>
            <a:picLocks noChangeAspect="1"/>
          </p:cNvPicPr>
          <p:nvPr/>
        </p:nvPicPr>
        <p:blipFill>
          <a:blip r:embed="rId3"/>
          <a:stretch>
            <a:fillRect/>
          </a:stretch>
        </p:blipFill>
        <p:spPr>
          <a:xfrm>
            <a:off x="0" y="2328495"/>
            <a:ext cx="1808696" cy="2522859"/>
          </a:xfrm>
          <a:prstGeom prst="rect">
            <a:avLst/>
          </a:prstGeom>
        </p:spPr>
      </p:pic>
    </p:spTree>
    <p:extLst>
      <p:ext uri="{BB962C8B-B14F-4D97-AF65-F5344CB8AC3E}">
        <p14:creationId xmlns:p14="http://schemas.microsoft.com/office/powerpoint/2010/main" val="984128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676400"/>
            <a:ext cx="7239000" cy="1902059"/>
          </a:xfrm>
        </p:spPr>
        <p:txBody>
          <a:bodyPr/>
          <a:lstStyle/>
          <a:p>
            <a:r>
              <a:rPr lang="en-US" sz="2800" dirty="0" smtClean="0"/>
              <a:t>Both production and consumption boxes are called Edgeworth boxes, though Edgeworth never drew either.</a:t>
            </a:r>
          </a:p>
          <a:p>
            <a:r>
              <a:rPr lang="en-US" sz="2800" dirty="0" smtClean="0"/>
              <a:t>Better name might be Pareto box.</a:t>
            </a:r>
            <a:endParaRPr lang="en-US" sz="28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19</a:t>
            </a:fld>
            <a:endParaRPr lang="en-US"/>
          </a:p>
        </p:txBody>
      </p:sp>
      <p:sp>
        <p:nvSpPr>
          <p:cNvPr id="5" name="Title 1"/>
          <p:cNvSpPr>
            <a:spLocks noGrp="1"/>
          </p:cNvSpPr>
          <p:nvPr>
            <p:ph type="title"/>
          </p:nvPr>
        </p:nvSpPr>
        <p:spPr>
          <a:xfrm>
            <a:off x="1447800" y="685800"/>
            <a:ext cx="7239000" cy="1127125"/>
          </a:xfrm>
        </p:spPr>
        <p:txBody>
          <a:bodyPr/>
          <a:lstStyle/>
          <a:p>
            <a:r>
              <a:rPr lang="en-US" dirty="0" smtClean="0"/>
              <a:t>Origins </a:t>
            </a:r>
            <a:r>
              <a:rPr lang="en-US" dirty="0"/>
              <a:t>of </a:t>
            </a:r>
            <a:r>
              <a:rPr lang="en-US" dirty="0" smtClean="0"/>
              <a:t>“Edgeworth box”</a:t>
            </a:r>
            <a:endParaRPr lang="en-US" dirty="0"/>
          </a:p>
        </p:txBody>
      </p:sp>
    </p:spTree>
    <p:extLst>
      <p:ext uri="{BB962C8B-B14F-4D97-AF65-F5344CB8AC3E}">
        <p14:creationId xmlns:p14="http://schemas.microsoft.com/office/powerpoint/2010/main" val="3206850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127125"/>
          </a:xfrm>
          <a:ln w="127000">
            <a:solidFill>
              <a:schemeClr val="tx1"/>
            </a:solidFill>
          </a:ln>
        </p:spPr>
        <p:txBody>
          <a:bodyPr/>
          <a:lstStyle/>
          <a:p>
            <a:pPr algn="ctr">
              <a:lnSpc>
                <a:spcPct val="140000"/>
              </a:lnSpc>
            </a:pPr>
            <a:r>
              <a:rPr lang="en-US" dirty="0" smtClean="0"/>
              <a:t>Glossary</a:t>
            </a:r>
            <a:endParaRPr lang="en-US"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2</a:t>
            </a:fld>
            <a:endParaRPr lang="en-US"/>
          </a:p>
        </p:txBody>
      </p:sp>
    </p:spTree>
    <p:extLst>
      <p:ext uri="{BB962C8B-B14F-4D97-AF65-F5344CB8AC3E}">
        <p14:creationId xmlns:p14="http://schemas.microsoft.com/office/powerpoint/2010/main" val="16454724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676400"/>
            <a:ext cx="7239000" cy="2296013"/>
          </a:xfrm>
        </p:spPr>
        <p:txBody>
          <a:bodyPr/>
          <a:lstStyle/>
          <a:p>
            <a:r>
              <a:rPr lang="en-US" sz="2800" dirty="0" smtClean="0"/>
              <a:t>But Pareto is already well recognized:</a:t>
            </a:r>
          </a:p>
          <a:p>
            <a:pPr lvl="1"/>
            <a:r>
              <a:rPr lang="en-US" sz="2400" dirty="0" smtClean="0"/>
              <a:t>“Pareto criterion”</a:t>
            </a:r>
          </a:p>
          <a:p>
            <a:pPr lvl="1"/>
            <a:r>
              <a:rPr lang="en-US" sz="2400" dirty="0"/>
              <a:t>“Pareto distribution“</a:t>
            </a:r>
            <a:endParaRPr lang="en-US" sz="2400" dirty="0" smtClean="0"/>
          </a:p>
          <a:p>
            <a:pPr lvl="1"/>
            <a:r>
              <a:rPr lang="en-US" sz="2400" dirty="0"/>
              <a:t>“Pareto improving“</a:t>
            </a:r>
            <a:endParaRPr lang="en-US" sz="2400" dirty="0" smtClean="0"/>
          </a:p>
          <a:p>
            <a:pPr lvl="1"/>
            <a:r>
              <a:rPr lang="en-US" sz="2400" dirty="0"/>
              <a:t>“Pareto optimal“</a:t>
            </a:r>
          </a:p>
        </p:txBody>
      </p:sp>
      <p:sp>
        <p:nvSpPr>
          <p:cNvPr id="4" name="Slide Number Placeholder 3"/>
          <p:cNvSpPr>
            <a:spLocks noGrp="1"/>
          </p:cNvSpPr>
          <p:nvPr>
            <p:ph type="sldNum" sz="quarter" idx="10"/>
          </p:nvPr>
        </p:nvSpPr>
        <p:spPr/>
        <p:txBody>
          <a:bodyPr/>
          <a:lstStyle/>
          <a:p>
            <a:fld id="{6934DB79-9026-674A-8CB3-9EAE7ABF02E6}" type="slidenum">
              <a:rPr lang="en-US" smtClean="0"/>
              <a:pPr/>
              <a:t>20</a:t>
            </a:fld>
            <a:endParaRPr lang="en-US"/>
          </a:p>
        </p:txBody>
      </p:sp>
      <p:sp>
        <p:nvSpPr>
          <p:cNvPr id="5" name="Title 1"/>
          <p:cNvSpPr>
            <a:spLocks noGrp="1"/>
          </p:cNvSpPr>
          <p:nvPr>
            <p:ph type="title"/>
          </p:nvPr>
        </p:nvSpPr>
        <p:spPr>
          <a:xfrm>
            <a:off x="1447800" y="685800"/>
            <a:ext cx="7239000" cy="1127125"/>
          </a:xfrm>
        </p:spPr>
        <p:txBody>
          <a:bodyPr/>
          <a:lstStyle/>
          <a:p>
            <a:r>
              <a:rPr lang="en-US" dirty="0" smtClean="0"/>
              <a:t>Origins </a:t>
            </a:r>
            <a:r>
              <a:rPr lang="en-US" dirty="0"/>
              <a:t>of </a:t>
            </a:r>
            <a:r>
              <a:rPr lang="en-US" dirty="0" smtClean="0"/>
              <a:t>“Edgeworth box”</a:t>
            </a:r>
            <a:endParaRPr lang="en-US" dirty="0"/>
          </a:p>
        </p:txBody>
      </p:sp>
    </p:spTree>
    <p:extLst>
      <p:ext uri="{BB962C8B-B14F-4D97-AF65-F5344CB8AC3E}">
        <p14:creationId xmlns:p14="http://schemas.microsoft.com/office/powerpoint/2010/main" val="37979939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676400"/>
            <a:ext cx="7239000" cy="4364272"/>
          </a:xfrm>
        </p:spPr>
        <p:txBody>
          <a:bodyPr/>
          <a:lstStyle/>
          <a:p>
            <a:r>
              <a:rPr lang="en-US" sz="2800" dirty="0" smtClean="0"/>
              <a:t>Who called it the Edgeworth Box?</a:t>
            </a:r>
          </a:p>
          <a:p>
            <a:r>
              <a:rPr lang="en-US" sz="2800" dirty="0" smtClean="0"/>
              <a:t>Not Pareto or </a:t>
            </a:r>
            <a:r>
              <a:rPr lang="en-US" sz="2800" dirty="0" err="1" smtClean="0"/>
              <a:t>Bowley</a:t>
            </a:r>
            <a:endParaRPr lang="en-US" sz="2800" dirty="0" smtClean="0"/>
          </a:p>
          <a:p>
            <a:r>
              <a:rPr lang="en-US" sz="2800" dirty="0" smtClean="0"/>
              <a:t>I’ve searched in Google Scholar for</a:t>
            </a:r>
          </a:p>
          <a:p>
            <a:pPr lvl="1"/>
            <a:r>
              <a:rPr lang="en-US" sz="2400" dirty="0" smtClean="0"/>
              <a:t>“Edgeworth box”</a:t>
            </a:r>
          </a:p>
          <a:p>
            <a:pPr lvl="1"/>
            <a:r>
              <a:rPr lang="en-US" sz="2400" dirty="0" smtClean="0"/>
              <a:t>“Edgeworth-</a:t>
            </a:r>
            <a:r>
              <a:rPr lang="en-US" sz="2400" dirty="0" err="1" smtClean="0"/>
              <a:t>Bowley</a:t>
            </a:r>
            <a:r>
              <a:rPr lang="en-US" sz="2400" dirty="0" smtClean="0"/>
              <a:t> box”</a:t>
            </a:r>
          </a:p>
          <a:p>
            <a:pPr lvl="1"/>
            <a:r>
              <a:rPr lang="en-US" sz="2400" dirty="0" smtClean="0"/>
              <a:t>“box diagram”</a:t>
            </a:r>
          </a:p>
          <a:p>
            <a:pPr lvl="1"/>
            <a:r>
              <a:rPr lang="en-US" sz="2400" dirty="0" smtClean="0"/>
              <a:t>“Edgeworth” and “box”</a:t>
            </a:r>
          </a:p>
          <a:p>
            <a:endParaRPr lang="en-US" dirty="0" smtClean="0"/>
          </a:p>
          <a:p>
            <a:endParaRPr lang="en-US" sz="24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21</a:t>
            </a:fld>
            <a:endParaRPr lang="en-US"/>
          </a:p>
        </p:txBody>
      </p:sp>
      <p:sp>
        <p:nvSpPr>
          <p:cNvPr id="5" name="Title 1"/>
          <p:cNvSpPr>
            <a:spLocks noGrp="1"/>
          </p:cNvSpPr>
          <p:nvPr>
            <p:ph type="title"/>
          </p:nvPr>
        </p:nvSpPr>
        <p:spPr>
          <a:xfrm>
            <a:off x="1447800" y="685800"/>
            <a:ext cx="7239000" cy="1127125"/>
          </a:xfrm>
        </p:spPr>
        <p:txBody>
          <a:bodyPr/>
          <a:lstStyle/>
          <a:p>
            <a:r>
              <a:rPr lang="en-US" dirty="0" smtClean="0"/>
              <a:t>Origins </a:t>
            </a:r>
            <a:r>
              <a:rPr lang="en-US" dirty="0"/>
              <a:t>of </a:t>
            </a:r>
            <a:r>
              <a:rPr lang="en-US" dirty="0" smtClean="0"/>
              <a:t>“Edgeworth box”</a:t>
            </a:r>
            <a:endParaRPr lang="en-US" dirty="0"/>
          </a:p>
        </p:txBody>
      </p:sp>
    </p:spTree>
    <p:extLst>
      <p:ext uri="{BB962C8B-B14F-4D97-AF65-F5344CB8AC3E}">
        <p14:creationId xmlns:p14="http://schemas.microsoft.com/office/powerpoint/2010/main" val="3574119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676400"/>
            <a:ext cx="7239000" cy="3059299"/>
          </a:xfrm>
        </p:spPr>
        <p:txBody>
          <a:bodyPr/>
          <a:lstStyle/>
          <a:p>
            <a:r>
              <a:rPr lang="en-US" sz="2800" dirty="0" smtClean="0"/>
              <a:t>Search results:  nothing until:</a:t>
            </a:r>
          </a:p>
          <a:p>
            <a:pPr lvl="1"/>
            <a:r>
              <a:rPr lang="en-US" dirty="0" smtClean="0"/>
              <a:t>Stolper and Samuelson (1941)</a:t>
            </a:r>
          </a:p>
          <a:p>
            <a:pPr lvl="2"/>
            <a:r>
              <a:rPr lang="en-US" sz="2000" dirty="0" smtClean="0"/>
              <a:t>“This </a:t>
            </a:r>
            <a:r>
              <a:rPr lang="en-US" sz="2000" dirty="0"/>
              <a:t>is done in Fig. 2 which consists of a modified box </a:t>
            </a:r>
            <a:r>
              <a:rPr lang="en-US" sz="2000" b="1" dirty="0">
                <a:solidFill>
                  <a:srgbClr val="008000"/>
                </a:solidFill>
              </a:rPr>
              <a:t>diagram long </a:t>
            </a:r>
            <a:r>
              <a:rPr lang="en-US" sz="2000" b="1" dirty="0" err="1">
                <a:solidFill>
                  <a:srgbClr val="008000"/>
                </a:solidFill>
              </a:rPr>
              <a:t>utilised</a:t>
            </a:r>
            <a:r>
              <a:rPr lang="en-US" sz="2000" b="1" dirty="0">
                <a:solidFill>
                  <a:srgbClr val="008000"/>
                </a:solidFill>
              </a:rPr>
              <a:t> by Edgeworth and </a:t>
            </a:r>
            <a:r>
              <a:rPr lang="en-US" sz="2000" b="1" dirty="0" err="1">
                <a:solidFill>
                  <a:srgbClr val="008000"/>
                </a:solidFill>
              </a:rPr>
              <a:t>Bowley</a:t>
            </a:r>
            <a:r>
              <a:rPr lang="en-US" sz="2000" b="1" dirty="0"/>
              <a:t> </a:t>
            </a:r>
            <a:r>
              <a:rPr lang="en-US" sz="2000" dirty="0"/>
              <a:t>in the study of consumers' </a:t>
            </a:r>
            <a:r>
              <a:rPr lang="en-US" sz="2000" dirty="0" err="1"/>
              <a:t>behaviour</a:t>
            </a:r>
            <a:r>
              <a:rPr lang="en-US" sz="2000" dirty="0" smtClean="0"/>
              <a:t>.”</a:t>
            </a:r>
          </a:p>
          <a:p>
            <a:endParaRPr lang="en-US" dirty="0" smtClean="0"/>
          </a:p>
          <a:p>
            <a:endParaRPr lang="en-US" sz="24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22</a:t>
            </a:fld>
            <a:endParaRPr lang="en-US"/>
          </a:p>
        </p:txBody>
      </p:sp>
      <p:sp>
        <p:nvSpPr>
          <p:cNvPr id="5" name="Title 1"/>
          <p:cNvSpPr>
            <a:spLocks noGrp="1"/>
          </p:cNvSpPr>
          <p:nvPr>
            <p:ph type="title"/>
          </p:nvPr>
        </p:nvSpPr>
        <p:spPr>
          <a:xfrm>
            <a:off x="1447800" y="685800"/>
            <a:ext cx="7239000" cy="1127125"/>
          </a:xfrm>
        </p:spPr>
        <p:txBody>
          <a:bodyPr/>
          <a:lstStyle/>
          <a:p>
            <a:r>
              <a:rPr lang="en-US" dirty="0" smtClean="0"/>
              <a:t>Origins </a:t>
            </a:r>
            <a:r>
              <a:rPr lang="en-US" dirty="0"/>
              <a:t>of </a:t>
            </a:r>
            <a:r>
              <a:rPr lang="en-US" dirty="0" smtClean="0"/>
              <a:t>“Edgeworth box”</a:t>
            </a:r>
            <a:endParaRPr lang="en-US" dirty="0"/>
          </a:p>
        </p:txBody>
      </p:sp>
    </p:spTree>
    <p:extLst>
      <p:ext uri="{BB962C8B-B14F-4D97-AF65-F5344CB8AC3E}">
        <p14:creationId xmlns:p14="http://schemas.microsoft.com/office/powerpoint/2010/main" val="2710289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p:txBody>
          <a:bodyPr/>
          <a:lstStyle/>
          <a:p>
            <a:fld id="{6934DB79-9026-674A-8CB3-9EAE7ABF02E6}" type="slidenum">
              <a:rPr lang="en-US" smtClean="0"/>
              <a:pPr/>
              <a:t>23</a:t>
            </a:fld>
            <a:endParaRPr lang="en-US"/>
          </a:p>
        </p:txBody>
      </p:sp>
      <p:pic>
        <p:nvPicPr>
          <p:cNvPr id="5" name="Picture 4"/>
          <p:cNvPicPr>
            <a:picLocks noChangeAspect="1"/>
          </p:cNvPicPr>
          <p:nvPr/>
        </p:nvPicPr>
        <p:blipFill>
          <a:blip r:embed="rId2"/>
          <a:stretch>
            <a:fillRect/>
          </a:stretch>
        </p:blipFill>
        <p:spPr>
          <a:xfrm>
            <a:off x="773110" y="405758"/>
            <a:ext cx="7750387" cy="5577059"/>
          </a:xfrm>
          <a:prstGeom prst="rect">
            <a:avLst/>
          </a:prstGeom>
        </p:spPr>
      </p:pic>
      <p:sp>
        <p:nvSpPr>
          <p:cNvPr id="6" name="TextBox 5"/>
          <p:cNvSpPr txBox="1"/>
          <p:nvPr/>
        </p:nvSpPr>
        <p:spPr>
          <a:xfrm>
            <a:off x="711895" y="5919188"/>
            <a:ext cx="8042487" cy="707886"/>
          </a:xfrm>
          <a:prstGeom prst="rect">
            <a:avLst/>
          </a:prstGeom>
          <a:solidFill>
            <a:srgbClr val="FFFFFF"/>
          </a:solidFill>
        </p:spPr>
        <p:txBody>
          <a:bodyPr wrap="square" rtlCol="0">
            <a:spAutoFit/>
          </a:bodyPr>
          <a:lstStyle/>
          <a:p>
            <a:r>
              <a:rPr lang="en-US" sz="2000" dirty="0"/>
              <a:t>Stolper, Wolfgang and Paul A. Samuelson. 1941. "Protection and Real Wages," </a:t>
            </a:r>
            <a:r>
              <a:rPr lang="en-US" sz="2000" i="1" dirty="0"/>
              <a:t>Review of Economic Studies</a:t>
            </a:r>
            <a:r>
              <a:rPr lang="en-US" sz="2000" dirty="0"/>
              <a:t> 9(1), (November), pp. 58-73.</a:t>
            </a:r>
          </a:p>
        </p:txBody>
      </p:sp>
    </p:spTree>
    <p:extLst>
      <p:ext uri="{BB962C8B-B14F-4D97-AF65-F5344CB8AC3E}">
        <p14:creationId xmlns:p14="http://schemas.microsoft.com/office/powerpoint/2010/main" val="722585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676400"/>
            <a:ext cx="7239000" cy="3305521"/>
          </a:xfrm>
        </p:spPr>
        <p:txBody>
          <a:bodyPr/>
          <a:lstStyle/>
          <a:p>
            <a:r>
              <a:rPr lang="en-US" sz="2800" dirty="0" smtClean="0"/>
              <a:t>Who should have credit for the idea?</a:t>
            </a:r>
          </a:p>
          <a:p>
            <a:pPr lvl="1"/>
            <a:r>
              <a:rPr lang="en-US" dirty="0" smtClean="0"/>
              <a:t>As applied to consumption:  Pareto</a:t>
            </a:r>
          </a:p>
          <a:p>
            <a:pPr lvl="1"/>
            <a:r>
              <a:rPr lang="en-US" dirty="0" smtClean="0"/>
              <a:t>As applied to production:  Stolper and Samuelson (if they need further recognition)</a:t>
            </a:r>
          </a:p>
          <a:p>
            <a:endParaRPr lang="en-US" sz="2800" dirty="0" smtClean="0"/>
          </a:p>
          <a:p>
            <a:endParaRPr lang="en-US" sz="20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24</a:t>
            </a:fld>
            <a:endParaRPr lang="en-US"/>
          </a:p>
        </p:txBody>
      </p:sp>
      <p:sp>
        <p:nvSpPr>
          <p:cNvPr id="5" name="Title 1"/>
          <p:cNvSpPr>
            <a:spLocks noGrp="1"/>
          </p:cNvSpPr>
          <p:nvPr>
            <p:ph type="title"/>
          </p:nvPr>
        </p:nvSpPr>
        <p:spPr>
          <a:xfrm>
            <a:off x="1447800" y="685800"/>
            <a:ext cx="7239000" cy="1127125"/>
          </a:xfrm>
        </p:spPr>
        <p:txBody>
          <a:bodyPr/>
          <a:lstStyle/>
          <a:p>
            <a:r>
              <a:rPr lang="en-US" dirty="0" smtClean="0"/>
              <a:t>Origins </a:t>
            </a:r>
            <a:r>
              <a:rPr lang="en-US" dirty="0"/>
              <a:t>of </a:t>
            </a:r>
            <a:r>
              <a:rPr lang="en-US" dirty="0" smtClean="0"/>
              <a:t>“Edgeworth box”</a:t>
            </a:r>
            <a:endParaRPr lang="en-US" dirty="0"/>
          </a:p>
        </p:txBody>
      </p:sp>
      <p:pic>
        <p:nvPicPr>
          <p:cNvPr id="2" name="Picture 1"/>
          <p:cNvPicPr>
            <a:picLocks noChangeAspect="1"/>
          </p:cNvPicPr>
          <p:nvPr/>
        </p:nvPicPr>
        <p:blipFill>
          <a:blip r:embed="rId2"/>
          <a:stretch>
            <a:fillRect/>
          </a:stretch>
        </p:blipFill>
        <p:spPr>
          <a:xfrm>
            <a:off x="1" y="4060769"/>
            <a:ext cx="3713396" cy="2797230"/>
          </a:xfrm>
          <a:prstGeom prst="rect">
            <a:avLst/>
          </a:prstGeom>
        </p:spPr>
      </p:pic>
    </p:spTree>
    <p:extLst>
      <p:ext uri="{BB962C8B-B14F-4D97-AF65-F5344CB8AC3E}">
        <p14:creationId xmlns:p14="http://schemas.microsoft.com/office/powerpoint/2010/main" val="3107270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676400"/>
            <a:ext cx="7239000" cy="4315027"/>
          </a:xfrm>
        </p:spPr>
        <p:txBody>
          <a:bodyPr/>
          <a:lstStyle/>
          <a:p>
            <a:r>
              <a:rPr lang="en-US" sz="2800" dirty="0" smtClean="0"/>
              <a:t>My conclusion on who (</a:t>
            </a:r>
            <a:r>
              <a:rPr lang="en-US" sz="2800" dirty="0" err="1" smtClean="0"/>
              <a:t>mis</a:t>
            </a:r>
            <a:r>
              <a:rPr lang="en-US" sz="2800" dirty="0" smtClean="0"/>
              <a:t>-)named it the Edgeworth(-</a:t>
            </a:r>
            <a:r>
              <a:rPr lang="en-US" sz="2800" dirty="0" err="1" smtClean="0"/>
              <a:t>Bowley</a:t>
            </a:r>
            <a:r>
              <a:rPr lang="en-US" sz="2800" dirty="0" smtClean="0"/>
              <a:t>) Box?</a:t>
            </a:r>
          </a:p>
          <a:p>
            <a:r>
              <a:rPr lang="en-US" sz="2800" dirty="0" smtClean="0"/>
              <a:t>Stolper and Samuelson, in their 1941 paper which was surely written and circulating long before it was published.</a:t>
            </a:r>
          </a:p>
          <a:p>
            <a:r>
              <a:rPr lang="en-US" sz="2800" dirty="0" smtClean="0"/>
              <a:t>Samuelson may have learned of it from others as oral tradition.</a:t>
            </a:r>
            <a:endParaRPr lang="en-US" sz="2400" dirty="0" smtClean="0"/>
          </a:p>
          <a:p>
            <a:endParaRPr lang="en-US" dirty="0" smtClean="0"/>
          </a:p>
          <a:p>
            <a:endParaRPr lang="en-US" sz="24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25</a:t>
            </a:fld>
            <a:endParaRPr lang="en-US"/>
          </a:p>
        </p:txBody>
      </p:sp>
      <p:sp>
        <p:nvSpPr>
          <p:cNvPr id="5" name="Title 1"/>
          <p:cNvSpPr>
            <a:spLocks noGrp="1"/>
          </p:cNvSpPr>
          <p:nvPr>
            <p:ph type="title"/>
          </p:nvPr>
        </p:nvSpPr>
        <p:spPr>
          <a:xfrm>
            <a:off x="1447800" y="685800"/>
            <a:ext cx="7239000" cy="1127125"/>
          </a:xfrm>
        </p:spPr>
        <p:txBody>
          <a:bodyPr/>
          <a:lstStyle/>
          <a:p>
            <a:r>
              <a:rPr lang="en-US" dirty="0" smtClean="0"/>
              <a:t>Origins </a:t>
            </a:r>
            <a:r>
              <a:rPr lang="en-US" dirty="0"/>
              <a:t>of </a:t>
            </a:r>
            <a:r>
              <a:rPr lang="en-US" dirty="0" smtClean="0"/>
              <a:t>“Edgeworth box”</a:t>
            </a:r>
            <a:endParaRPr lang="en-US" dirty="0"/>
          </a:p>
        </p:txBody>
      </p:sp>
    </p:spTree>
    <p:extLst>
      <p:ext uri="{BB962C8B-B14F-4D97-AF65-F5344CB8AC3E}">
        <p14:creationId xmlns:p14="http://schemas.microsoft.com/office/powerpoint/2010/main" val="42739968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127125"/>
          </a:xfrm>
          <a:ln w="127000">
            <a:solidFill>
              <a:schemeClr val="tx1"/>
            </a:solidFill>
          </a:ln>
        </p:spPr>
        <p:txBody>
          <a:bodyPr/>
          <a:lstStyle/>
          <a:p>
            <a:pPr algn="ctr">
              <a:lnSpc>
                <a:spcPct val="140000"/>
              </a:lnSpc>
            </a:pPr>
            <a:r>
              <a:rPr lang="en-US" dirty="0" smtClean="0"/>
              <a:t>Origins </a:t>
            </a:r>
            <a:r>
              <a:rPr lang="en-US" dirty="0"/>
              <a:t>of “Gravity Model”</a:t>
            </a:r>
          </a:p>
        </p:txBody>
      </p:sp>
      <p:sp>
        <p:nvSpPr>
          <p:cNvPr id="4" name="Slide Number Placeholder 3"/>
          <p:cNvSpPr>
            <a:spLocks noGrp="1"/>
          </p:cNvSpPr>
          <p:nvPr>
            <p:ph type="sldNum" sz="quarter" idx="10"/>
          </p:nvPr>
        </p:nvSpPr>
        <p:spPr/>
        <p:txBody>
          <a:bodyPr/>
          <a:lstStyle/>
          <a:p>
            <a:fld id="{6934DB79-9026-674A-8CB3-9EAE7ABF02E6}" type="slidenum">
              <a:rPr lang="en-US" smtClean="0"/>
              <a:pPr/>
              <a:t>26</a:t>
            </a:fld>
            <a:endParaRPr lang="en-US"/>
          </a:p>
        </p:txBody>
      </p:sp>
    </p:spTree>
    <p:extLst>
      <p:ext uri="{BB962C8B-B14F-4D97-AF65-F5344CB8AC3E}">
        <p14:creationId xmlns:p14="http://schemas.microsoft.com/office/powerpoint/2010/main" val="30277301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127125"/>
          </a:xfrm>
        </p:spPr>
        <p:txBody>
          <a:bodyPr/>
          <a:lstStyle/>
          <a:p>
            <a:r>
              <a:rPr lang="en-US" dirty="0" smtClean="0"/>
              <a:t>Origins </a:t>
            </a:r>
            <a:r>
              <a:rPr lang="en-US" dirty="0"/>
              <a:t>of </a:t>
            </a:r>
            <a:r>
              <a:rPr lang="en-US" dirty="0" smtClean="0"/>
              <a:t>“Gravity Model”</a:t>
            </a:r>
            <a:endParaRPr lang="en-US" dirty="0"/>
          </a:p>
        </p:txBody>
      </p:sp>
      <p:sp>
        <p:nvSpPr>
          <p:cNvPr id="3" name="Content Placeholder 2"/>
          <p:cNvSpPr>
            <a:spLocks noGrp="1"/>
          </p:cNvSpPr>
          <p:nvPr>
            <p:ph idx="1"/>
          </p:nvPr>
        </p:nvSpPr>
        <p:spPr>
          <a:xfrm>
            <a:off x="1390079" y="1692544"/>
            <a:ext cx="7239000" cy="966418"/>
          </a:xfrm>
        </p:spPr>
        <p:txBody>
          <a:bodyPr/>
          <a:lstStyle/>
          <a:p>
            <a:r>
              <a:rPr lang="en-US" sz="2800" dirty="0" smtClean="0"/>
              <a:t>The standard gravity model of trade:</a:t>
            </a:r>
            <a:endParaRPr lang="en-US" sz="2000" dirty="0" smtClean="0"/>
          </a:p>
          <a:p>
            <a:pPr lvl="1"/>
            <a:endParaRPr lang="en-US" sz="24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27</a:t>
            </a:fld>
            <a:endParaRPr lang="en-US"/>
          </a:p>
        </p:txBody>
      </p:sp>
      <p:sp>
        <p:nvSpPr>
          <p:cNvPr id="5" name="Rectangle 4"/>
          <p:cNvSpPr/>
          <p:nvPr/>
        </p:nvSpPr>
        <p:spPr>
          <a:xfrm>
            <a:off x="6188075" y="5108575"/>
            <a:ext cx="228600" cy="228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610997" y="2269081"/>
            <a:ext cx="5524500" cy="2743200"/>
          </a:xfrm>
          <a:prstGeom prst="rect">
            <a:avLst/>
          </a:prstGeom>
        </p:spPr>
      </p:pic>
    </p:spTree>
    <p:extLst>
      <p:ext uri="{BB962C8B-B14F-4D97-AF65-F5344CB8AC3E}">
        <p14:creationId xmlns:p14="http://schemas.microsoft.com/office/powerpoint/2010/main" val="42004375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127125"/>
          </a:xfrm>
        </p:spPr>
        <p:txBody>
          <a:bodyPr/>
          <a:lstStyle/>
          <a:p>
            <a:r>
              <a:rPr lang="en-US" dirty="0" smtClean="0"/>
              <a:t>Origins </a:t>
            </a:r>
            <a:r>
              <a:rPr lang="en-US" dirty="0"/>
              <a:t>of </a:t>
            </a:r>
            <a:r>
              <a:rPr lang="en-US" dirty="0" smtClean="0"/>
              <a:t>“Gravity Model”</a:t>
            </a:r>
            <a:endParaRPr lang="en-US" dirty="0"/>
          </a:p>
        </p:txBody>
      </p:sp>
      <p:sp>
        <p:nvSpPr>
          <p:cNvPr id="3" name="Content Placeholder 2"/>
          <p:cNvSpPr>
            <a:spLocks noGrp="1"/>
          </p:cNvSpPr>
          <p:nvPr>
            <p:ph idx="1"/>
          </p:nvPr>
        </p:nvSpPr>
        <p:spPr>
          <a:xfrm>
            <a:off x="1390079" y="1692544"/>
            <a:ext cx="7239000" cy="5373778"/>
          </a:xfrm>
        </p:spPr>
        <p:txBody>
          <a:bodyPr/>
          <a:lstStyle/>
          <a:p>
            <a:r>
              <a:rPr lang="en-US" sz="2800" dirty="0" smtClean="0"/>
              <a:t>Substance (but not name) introduced to trade independently by </a:t>
            </a:r>
          </a:p>
          <a:p>
            <a:pPr lvl="1"/>
            <a:r>
              <a:rPr lang="en-US" sz="2400" dirty="0" smtClean="0"/>
              <a:t>Tinbergen, Jan. </a:t>
            </a:r>
            <a:r>
              <a:rPr lang="en-US" sz="2400" dirty="0"/>
              <a:t>1962. </a:t>
            </a:r>
            <a:r>
              <a:rPr lang="en-US" sz="2400" i="1" dirty="0"/>
              <a:t>Shaping the World </a:t>
            </a:r>
            <a:r>
              <a:rPr lang="en-US" sz="2400" i="1" dirty="0" smtClean="0"/>
              <a:t>Economy, </a:t>
            </a:r>
          </a:p>
          <a:p>
            <a:pPr marL="457200" lvl="1" indent="0">
              <a:buNone/>
            </a:pPr>
            <a:r>
              <a:rPr lang="en-US" sz="2400" dirty="0" smtClean="0"/>
              <a:t>and also by</a:t>
            </a:r>
          </a:p>
          <a:p>
            <a:pPr lvl="1"/>
            <a:r>
              <a:rPr lang="en-US" sz="2400" dirty="0" smtClean="0"/>
              <a:t>A Finnish team that included:</a:t>
            </a:r>
          </a:p>
          <a:p>
            <a:pPr lvl="2"/>
            <a:r>
              <a:rPr lang="en-US" sz="2000" dirty="0" err="1" smtClean="0"/>
              <a:t>Pöyhönen</a:t>
            </a:r>
            <a:r>
              <a:rPr lang="en-US" sz="2000" dirty="0"/>
              <a:t>, </a:t>
            </a:r>
            <a:r>
              <a:rPr lang="en-US" sz="2000" dirty="0" err="1"/>
              <a:t>Pentti</a:t>
            </a:r>
            <a:r>
              <a:rPr lang="en-US" sz="2000" dirty="0"/>
              <a:t>. 1963. "A Tentative Model for the Volume of Trade Between Countries," </a:t>
            </a:r>
            <a:r>
              <a:rPr lang="en-US" sz="2000" i="1" dirty="0" err="1"/>
              <a:t>Weltwirtschaftliches</a:t>
            </a:r>
            <a:r>
              <a:rPr lang="en-US" sz="2000" i="1" dirty="0"/>
              <a:t> </a:t>
            </a:r>
            <a:r>
              <a:rPr lang="en-US" sz="2000" i="1" dirty="0" err="1" smtClean="0"/>
              <a:t>Archiv</a:t>
            </a:r>
            <a:endParaRPr lang="en-US" sz="2000" i="1" dirty="0" smtClean="0"/>
          </a:p>
          <a:p>
            <a:pPr lvl="2"/>
            <a:r>
              <a:rPr lang="en-US" sz="2000" dirty="0" err="1"/>
              <a:t>Pulliainen</a:t>
            </a:r>
            <a:r>
              <a:rPr lang="en-US" sz="2000" dirty="0"/>
              <a:t>, </a:t>
            </a:r>
            <a:r>
              <a:rPr lang="en-US" sz="2000" dirty="0" err="1"/>
              <a:t>Kyosti</a:t>
            </a:r>
            <a:r>
              <a:rPr lang="en-US" sz="2000" dirty="0"/>
              <a:t>. 1963. "A World Trade Study: An Econometric Model of the Pattern of the Commodity Flows in International Trade in 1948-1960," </a:t>
            </a:r>
            <a:r>
              <a:rPr lang="en-US" sz="2000" i="1" dirty="0" err="1"/>
              <a:t>Ekonomiska</a:t>
            </a:r>
            <a:r>
              <a:rPr lang="en-US" sz="2000" i="1" dirty="0"/>
              <a:t> </a:t>
            </a:r>
            <a:r>
              <a:rPr lang="en-US" sz="2000" i="1" dirty="0" err="1"/>
              <a:t>samfundets</a:t>
            </a:r>
            <a:r>
              <a:rPr lang="en-US" sz="2000" i="1" dirty="0"/>
              <a:t> </a:t>
            </a:r>
            <a:r>
              <a:rPr lang="en-US" sz="2000" i="1" dirty="0" err="1"/>
              <a:t>tidskrift</a:t>
            </a:r>
            <a:endParaRPr lang="en-US" sz="2000" dirty="0" smtClean="0"/>
          </a:p>
          <a:p>
            <a:pPr lvl="1"/>
            <a:endParaRPr lang="en-US" sz="24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28</a:t>
            </a:fld>
            <a:endParaRPr lang="en-US"/>
          </a:p>
        </p:txBody>
      </p:sp>
      <p:pic>
        <p:nvPicPr>
          <p:cNvPr id="5" name="Picture 4"/>
          <p:cNvPicPr>
            <a:picLocks noChangeAspect="1"/>
          </p:cNvPicPr>
          <p:nvPr/>
        </p:nvPicPr>
        <p:blipFill>
          <a:blip r:embed="rId2"/>
          <a:stretch>
            <a:fillRect/>
          </a:stretch>
        </p:blipFill>
        <p:spPr>
          <a:xfrm>
            <a:off x="7189770" y="1316105"/>
            <a:ext cx="1498600" cy="2032000"/>
          </a:xfrm>
          <a:prstGeom prst="rect">
            <a:avLst/>
          </a:prstGeom>
        </p:spPr>
      </p:pic>
    </p:spTree>
    <p:extLst>
      <p:ext uri="{BB962C8B-B14F-4D97-AF65-F5344CB8AC3E}">
        <p14:creationId xmlns:p14="http://schemas.microsoft.com/office/powerpoint/2010/main" val="420774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127125"/>
          </a:xfrm>
        </p:spPr>
        <p:txBody>
          <a:bodyPr/>
          <a:lstStyle/>
          <a:p>
            <a:r>
              <a:rPr lang="en-US" dirty="0" smtClean="0"/>
              <a:t>Origins </a:t>
            </a:r>
            <a:r>
              <a:rPr lang="en-US" dirty="0"/>
              <a:t>of </a:t>
            </a:r>
            <a:r>
              <a:rPr lang="en-US" dirty="0" smtClean="0"/>
              <a:t>“Gravity Model”</a:t>
            </a:r>
            <a:endParaRPr lang="en-US" dirty="0"/>
          </a:p>
        </p:txBody>
      </p:sp>
      <p:sp>
        <p:nvSpPr>
          <p:cNvPr id="3" name="Content Placeholder 2"/>
          <p:cNvSpPr>
            <a:spLocks noGrp="1"/>
          </p:cNvSpPr>
          <p:nvPr>
            <p:ph idx="1"/>
          </p:nvPr>
        </p:nvSpPr>
        <p:spPr>
          <a:xfrm>
            <a:off x="1390079" y="1692544"/>
            <a:ext cx="7239000" cy="4869025"/>
          </a:xfrm>
        </p:spPr>
        <p:txBody>
          <a:bodyPr/>
          <a:lstStyle/>
          <a:p>
            <a:r>
              <a:rPr lang="en-US" sz="2800" dirty="0" smtClean="0"/>
              <a:t>Tinbergen’s version:</a:t>
            </a:r>
          </a:p>
          <a:p>
            <a:endParaRPr lang="en-US" sz="2800" dirty="0"/>
          </a:p>
          <a:p>
            <a:endParaRPr lang="en-US" sz="2800" dirty="0" smtClean="0"/>
          </a:p>
          <a:p>
            <a:endParaRPr lang="en-US" sz="2800" dirty="0"/>
          </a:p>
          <a:p>
            <a:endParaRPr lang="en-US" sz="2800" dirty="0" smtClean="0"/>
          </a:p>
          <a:p>
            <a:endParaRPr lang="en-US" sz="2800" dirty="0"/>
          </a:p>
          <a:p>
            <a:pPr marL="0" indent="0">
              <a:buNone/>
            </a:pPr>
            <a:r>
              <a:rPr lang="en-US" sz="2800" dirty="0" smtClean="0"/>
              <a:t>	(very much like the basic gravity equation today)</a:t>
            </a:r>
          </a:p>
          <a:p>
            <a:endParaRPr lang="en-US" sz="2000" dirty="0" smtClean="0"/>
          </a:p>
          <a:p>
            <a:pPr lvl="1"/>
            <a:endParaRPr lang="en-US" sz="24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29</a:t>
            </a:fld>
            <a:endParaRPr lang="en-US"/>
          </a:p>
        </p:txBody>
      </p:sp>
      <p:pic>
        <p:nvPicPr>
          <p:cNvPr id="5" name="Picture 4"/>
          <p:cNvPicPr>
            <a:picLocks noChangeAspect="1"/>
          </p:cNvPicPr>
          <p:nvPr/>
        </p:nvPicPr>
        <p:blipFill>
          <a:blip r:embed="rId2"/>
          <a:stretch>
            <a:fillRect/>
          </a:stretch>
        </p:blipFill>
        <p:spPr>
          <a:xfrm>
            <a:off x="1779076" y="2260988"/>
            <a:ext cx="7073900" cy="2400300"/>
          </a:xfrm>
          <a:prstGeom prst="rect">
            <a:avLst/>
          </a:prstGeom>
        </p:spPr>
      </p:pic>
    </p:spTree>
    <p:extLst>
      <p:ext uri="{BB962C8B-B14F-4D97-AF65-F5344CB8AC3E}">
        <p14:creationId xmlns:p14="http://schemas.microsoft.com/office/powerpoint/2010/main" val="4063846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127125"/>
          </a:xfrm>
        </p:spPr>
        <p:txBody>
          <a:bodyPr/>
          <a:lstStyle/>
          <a:p>
            <a:r>
              <a:rPr lang="en-US" dirty="0" smtClean="0"/>
              <a:t>Deardorff’s Glossary of International Economics:</a:t>
            </a:r>
            <a:endParaRPr lang="en-US" dirty="0"/>
          </a:p>
        </p:txBody>
      </p:sp>
      <p:sp>
        <p:nvSpPr>
          <p:cNvPr id="3" name="Content Placeholder 2"/>
          <p:cNvSpPr>
            <a:spLocks noGrp="1"/>
          </p:cNvSpPr>
          <p:nvPr>
            <p:ph idx="1"/>
          </p:nvPr>
        </p:nvSpPr>
        <p:spPr>
          <a:xfrm>
            <a:off x="1370839" y="3135827"/>
            <a:ext cx="7239000" cy="3170099"/>
          </a:xfrm>
        </p:spPr>
        <p:txBody>
          <a:bodyPr/>
          <a:lstStyle/>
          <a:p>
            <a:r>
              <a:rPr lang="en-US" dirty="0" smtClean="0"/>
              <a:t>Intro</a:t>
            </a:r>
          </a:p>
          <a:p>
            <a:pPr lvl="1"/>
            <a:r>
              <a:rPr lang="en-US" dirty="0" smtClean="0"/>
              <a:t>Terms, with search</a:t>
            </a:r>
          </a:p>
          <a:p>
            <a:pPr lvl="1"/>
            <a:r>
              <a:rPr lang="en-US" dirty="0" smtClean="0"/>
              <a:t>Bibliography</a:t>
            </a:r>
          </a:p>
          <a:p>
            <a:pPr lvl="1"/>
            <a:r>
              <a:rPr lang="en-US" dirty="0" smtClean="0"/>
              <a:t>Figures</a:t>
            </a:r>
          </a:p>
          <a:p>
            <a:pPr lvl="1"/>
            <a:r>
              <a:rPr lang="en-US" dirty="0" smtClean="0"/>
              <a:t>Lists</a:t>
            </a:r>
          </a:p>
          <a:p>
            <a:pPr lvl="1"/>
            <a:r>
              <a:rPr lang="en-US" dirty="0" smtClean="0"/>
              <a:t>Origins</a:t>
            </a:r>
            <a:endParaRPr lang="en-US"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3</a:t>
            </a:fld>
            <a:endParaRPr lang="en-US"/>
          </a:p>
        </p:txBody>
      </p:sp>
      <p:sp>
        <p:nvSpPr>
          <p:cNvPr id="5" name="Title 1"/>
          <p:cNvSpPr txBox="1">
            <a:spLocks/>
          </p:cNvSpPr>
          <p:nvPr/>
        </p:nvSpPr>
        <p:spPr bwMode="auto">
          <a:xfrm>
            <a:off x="1446277" y="2012070"/>
            <a:ext cx="7239000" cy="112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fontAlgn="base">
              <a:spcBef>
                <a:spcPct val="0"/>
              </a:spcBef>
              <a:spcAft>
                <a:spcPct val="0"/>
              </a:spcAft>
              <a:defRPr sz="4000" b="1" kern="1200">
                <a:solidFill>
                  <a:srgbClr val="002F52"/>
                </a:solidFill>
                <a:latin typeface="Palatino Linotype"/>
                <a:ea typeface="ＭＳ Ｐゴシック" charset="-128"/>
                <a:cs typeface="Palatino Linotype"/>
              </a:defRPr>
            </a:lvl1pPr>
            <a:lvl2pPr algn="l" defTabSz="457200" rtl="0" fontAlgn="base">
              <a:spcBef>
                <a:spcPct val="0"/>
              </a:spcBef>
              <a:spcAft>
                <a:spcPct val="0"/>
              </a:spcAft>
              <a:defRPr sz="4000" b="1">
                <a:solidFill>
                  <a:srgbClr val="002F52"/>
                </a:solidFill>
                <a:latin typeface="Palatino Linotype" pitchFamily="16" charset="0"/>
                <a:ea typeface="ＭＳ Ｐゴシック" charset="-128"/>
              </a:defRPr>
            </a:lvl2pPr>
            <a:lvl3pPr algn="l" defTabSz="457200" rtl="0" fontAlgn="base">
              <a:spcBef>
                <a:spcPct val="0"/>
              </a:spcBef>
              <a:spcAft>
                <a:spcPct val="0"/>
              </a:spcAft>
              <a:defRPr sz="4000" b="1">
                <a:solidFill>
                  <a:srgbClr val="002F52"/>
                </a:solidFill>
                <a:latin typeface="Palatino Linotype" pitchFamily="16" charset="0"/>
                <a:ea typeface="ＭＳ Ｐゴシック" charset="-128"/>
              </a:defRPr>
            </a:lvl3pPr>
            <a:lvl4pPr algn="l" defTabSz="457200" rtl="0" fontAlgn="base">
              <a:spcBef>
                <a:spcPct val="0"/>
              </a:spcBef>
              <a:spcAft>
                <a:spcPct val="0"/>
              </a:spcAft>
              <a:defRPr sz="4000" b="1">
                <a:solidFill>
                  <a:srgbClr val="002F52"/>
                </a:solidFill>
                <a:latin typeface="Palatino Linotype" pitchFamily="16" charset="0"/>
                <a:ea typeface="ＭＳ Ｐゴシック" charset="-128"/>
              </a:defRPr>
            </a:lvl4pPr>
            <a:lvl5pPr algn="l" defTabSz="457200" rtl="0" fontAlgn="base">
              <a:spcBef>
                <a:spcPct val="0"/>
              </a:spcBef>
              <a:spcAft>
                <a:spcPct val="0"/>
              </a:spcAft>
              <a:defRPr sz="4000" b="1">
                <a:solidFill>
                  <a:srgbClr val="002F52"/>
                </a:solidFill>
                <a:latin typeface="Palatino Linotype" pitchFamily="16" charset="0"/>
                <a:ea typeface="ＭＳ Ｐゴシック" charset="-128"/>
              </a:defRPr>
            </a:lvl5pPr>
            <a:lvl6pPr marL="457200" algn="l" defTabSz="457200" rtl="0" fontAlgn="base">
              <a:spcBef>
                <a:spcPct val="0"/>
              </a:spcBef>
              <a:spcAft>
                <a:spcPct val="0"/>
              </a:spcAft>
              <a:defRPr sz="4000" b="1">
                <a:solidFill>
                  <a:srgbClr val="002F52"/>
                </a:solidFill>
                <a:latin typeface="Palatino Linotype" pitchFamily="16" charset="0"/>
                <a:ea typeface="ＭＳ Ｐゴシック" charset="-128"/>
              </a:defRPr>
            </a:lvl6pPr>
            <a:lvl7pPr marL="914400" algn="l" defTabSz="457200" rtl="0" fontAlgn="base">
              <a:spcBef>
                <a:spcPct val="0"/>
              </a:spcBef>
              <a:spcAft>
                <a:spcPct val="0"/>
              </a:spcAft>
              <a:defRPr sz="4000" b="1">
                <a:solidFill>
                  <a:srgbClr val="002F52"/>
                </a:solidFill>
                <a:latin typeface="Palatino Linotype" pitchFamily="16" charset="0"/>
                <a:ea typeface="ＭＳ Ｐゴシック" charset="-128"/>
              </a:defRPr>
            </a:lvl7pPr>
            <a:lvl8pPr marL="1371600" algn="l" defTabSz="457200" rtl="0" fontAlgn="base">
              <a:spcBef>
                <a:spcPct val="0"/>
              </a:spcBef>
              <a:spcAft>
                <a:spcPct val="0"/>
              </a:spcAft>
              <a:defRPr sz="4000" b="1">
                <a:solidFill>
                  <a:srgbClr val="002F52"/>
                </a:solidFill>
                <a:latin typeface="Palatino Linotype" pitchFamily="16" charset="0"/>
                <a:ea typeface="ＭＳ Ｐゴシック" charset="-128"/>
              </a:defRPr>
            </a:lvl8pPr>
            <a:lvl9pPr marL="1828800" algn="l" defTabSz="457200" rtl="0" fontAlgn="base">
              <a:spcBef>
                <a:spcPct val="0"/>
              </a:spcBef>
              <a:spcAft>
                <a:spcPct val="0"/>
              </a:spcAft>
              <a:defRPr sz="4000" b="1">
                <a:solidFill>
                  <a:srgbClr val="002F52"/>
                </a:solidFill>
                <a:latin typeface="Palatino Linotype" pitchFamily="16" charset="0"/>
                <a:ea typeface="ＭＳ Ｐゴシック" charset="-128"/>
              </a:defRPr>
            </a:lvl9pPr>
          </a:lstStyle>
          <a:p>
            <a:r>
              <a:rPr lang="en-US" sz="3600" dirty="0" smtClean="0"/>
              <a:t>The Terms of Trade and Other Wonders</a:t>
            </a:r>
            <a:endParaRPr lang="en-US" sz="3600" dirty="0"/>
          </a:p>
        </p:txBody>
      </p:sp>
      <p:pic>
        <p:nvPicPr>
          <p:cNvPr id="7" name="Picture 6">
            <a:hlinkClick r:id="rId2"/>
          </p:cNvPr>
          <p:cNvPicPr>
            <a:picLocks noChangeAspect="1"/>
          </p:cNvPicPr>
          <p:nvPr/>
        </p:nvPicPr>
        <p:blipFill>
          <a:blip r:embed="rId3"/>
          <a:stretch>
            <a:fillRect/>
          </a:stretch>
        </p:blipFill>
        <p:spPr>
          <a:xfrm>
            <a:off x="6172200" y="3200400"/>
            <a:ext cx="1689100" cy="2349500"/>
          </a:xfrm>
          <a:prstGeom prst="rect">
            <a:avLst/>
          </a:prstGeom>
        </p:spPr>
      </p:pic>
    </p:spTree>
    <p:extLst>
      <p:ext uri="{BB962C8B-B14F-4D97-AF65-F5344CB8AC3E}">
        <p14:creationId xmlns:p14="http://schemas.microsoft.com/office/powerpoint/2010/main" val="35460284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667575" y="2229431"/>
            <a:ext cx="5308600" cy="2501900"/>
          </a:xfrm>
          <a:prstGeom prst="rect">
            <a:avLst/>
          </a:prstGeom>
        </p:spPr>
      </p:pic>
      <p:sp>
        <p:nvSpPr>
          <p:cNvPr id="2" name="Title 1"/>
          <p:cNvSpPr>
            <a:spLocks noGrp="1"/>
          </p:cNvSpPr>
          <p:nvPr>
            <p:ph type="title"/>
          </p:nvPr>
        </p:nvSpPr>
        <p:spPr>
          <a:xfrm>
            <a:off x="1447800" y="685800"/>
            <a:ext cx="7239000" cy="1127125"/>
          </a:xfrm>
        </p:spPr>
        <p:txBody>
          <a:bodyPr/>
          <a:lstStyle/>
          <a:p>
            <a:r>
              <a:rPr lang="en-US" dirty="0" smtClean="0"/>
              <a:t>Origins </a:t>
            </a:r>
            <a:r>
              <a:rPr lang="en-US" dirty="0"/>
              <a:t>of </a:t>
            </a:r>
            <a:r>
              <a:rPr lang="en-US" dirty="0" smtClean="0"/>
              <a:t>“Gravity Model”</a:t>
            </a:r>
            <a:endParaRPr lang="en-US" dirty="0"/>
          </a:p>
        </p:txBody>
      </p:sp>
      <p:sp>
        <p:nvSpPr>
          <p:cNvPr id="3" name="Content Placeholder 2"/>
          <p:cNvSpPr>
            <a:spLocks noGrp="1"/>
          </p:cNvSpPr>
          <p:nvPr>
            <p:ph idx="1"/>
          </p:nvPr>
        </p:nvSpPr>
        <p:spPr>
          <a:xfrm>
            <a:off x="1390079" y="1692544"/>
            <a:ext cx="7239000" cy="5176802"/>
          </a:xfrm>
        </p:spPr>
        <p:txBody>
          <a:bodyPr/>
          <a:lstStyle/>
          <a:p>
            <a:r>
              <a:rPr lang="en-US" sz="2800" dirty="0" err="1"/>
              <a:t>Pöyhönen</a:t>
            </a:r>
            <a:r>
              <a:rPr lang="en-US" sz="2800" dirty="0" err="1" smtClean="0"/>
              <a:t>’s</a:t>
            </a:r>
            <a:r>
              <a:rPr lang="en-US" sz="2800" dirty="0" smtClean="0"/>
              <a:t> version:</a:t>
            </a:r>
          </a:p>
          <a:p>
            <a:endParaRPr lang="en-US" sz="2800" dirty="0"/>
          </a:p>
          <a:p>
            <a:endParaRPr lang="en-US" sz="2800" dirty="0" smtClean="0"/>
          </a:p>
          <a:p>
            <a:endParaRPr lang="en-US" sz="2800" dirty="0"/>
          </a:p>
          <a:p>
            <a:pPr marL="0" indent="0">
              <a:buNone/>
            </a:pPr>
            <a:endParaRPr lang="en-US" sz="2800" dirty="0" smtClean="0"/>
          </a:p>
          <a:p>
            <a:pPr marL="0" indent="0">
              <a:buNone/>
            </a:pPr>
            <a:endParaRPr lang="en-US" sz="2800" dirty="0" smtClean="0"/>
          </a:p>
          <a:p>
            <a:r>
              <a:rPr lang="en-US" sz="2800" dirty="0" smtClean="0"/>
              <a:t>Differences:</a:t>
            </a:r>
          </a:p>
          <a:p>
            <a:pPr lvl="1"/>
            <a:r>
              <a:rPr lang="en-US" sz="2000" dirty="0" smtClean="0"/>
              <a:t>Notation</a:t>
            </a:r>
          </a:p>
          <a:p>
            <a:pPr lvl="1"/>
            <a:r>
              <a:rPr lang="en-US" sz="2000" dirty="0" smtClean="0"/>
              <a:t>Country fixed effects</a:t>
            </a:r>
          </a:p>
          <a:p>
            <a:pPr lvl="1"/>
            <a:r>
              <a:rPr lang="en-US" sz="2000" dirty="0" smtClean="0"/>
              <a:t>Role of distance</a:t>
            </a:r>
          </a:p>
          <a:p>
            <a:pPr lvl="1"/>
            <a:endParaRPr lang="en-US" sz="24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30</a:t>
            </a:fld>
            <a:endParaRPr lang="en-US"/>
          </a:p>
        </p:txBody>
      </p:sp>
    </p:spTree>
    <p:extLst>
      <p:ext uri="{BB962C8B-B14F-4D97-AF65-F5344CB8AC3E}">
        <p14:creationId xmlns:p14="http://schemas.microsoft.com/office/powerpoint/2010/main" val="30776796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127125"/>
          </a:xfrm>
        </p:spPr>
        <p:txBody>
          <a:bodyPr/>
          <a:lstStyle/>
          <a:p>
            <a:r>
              <a:rPr lang="en-US" dirty="0" smtClean="0"/>
              <a:t>Origins </a:t>
            </a:r>
            <a:r>
              <a:rPr lang="en-US" dirty="0"/>
              <a:t>of </a:t>
            </a:r>
            <a:r>
              <a:rPr lang="en-US" dirty="0" smtClean="0"/>
              <a:t>“Gravity Model”</a:t>
            </a:r>
            <a:endParaRPr lang="en-US" dirty="0"/>
          </a:p>
        </p:txBody>
      </p:sp>
      <p:sp>
        <p:nvSpPr>
          <p:cNvPr id="3" name="Content Placeholder 2"/>
          <p:cNvSpPr>
            <a:spLocks noGrp="1"/>
          </p:cNvSpPr>
          <p:nvPr>
            <p:ph idx="1"/>
          </p:nvPr>
        </p:nvSpPr>
        <p:spPr>
          <a:xfrm>
            <a:off x="1390079" y="1692544"/>
            <a:ext cx="7239000" cy="3588674"/>
          </a:xfrm>
        </p:spPr>
        <p:txBody>
          <a:bodyPr/>
          <a:lstStyle/>
          <a:p>
            <a:r>
              <a:rPr lang="en-US" dirty="0" smtClean="0"/>
              <a:t>Naming of the Gravity Model</a:t>
            </a:r>
          </a:p>
          <a:p>
            <a:pPr lvl="1"/>
            <a:r>
              <a:rPr lang="en-US" dirty="0" smtClean="0"/>
              <a:t>None of these authors called it this</a:t>
            </a:r>
          </a:p>
          <a:p>
            <a:pPr lvl="1"/>
            <a:r>
              <a:rPr lang="en-US" dirty="0" smtClean="0"/>
              <a:t>Tinbergen and </a:t>
            </a:r>
            <a:r>
              <a:rPr lang="en-US" dirty="0" err="1" smtClean="0"/>
              <a:t>Pöyhönen</a:t>
            </a:r>
            <a:r>
              <a:rPr lang="en-US" dirty="0"/>
              <a:t> </a:t>
            </a:r>
            <a:r>
              <a:rPr lang="en-US" dirty="0" smtClean="0"/>
              <a:t>do not use the word gravity or note any analogy with gravitation</a:t>
            </a:r>
          </a:p>
          <a:p>
            <a:pPr lvl="1"/>
            <a:endParaRPr lang="en-US" sz="2400" dirty="0" smtClean="0"/>
          </a:p>
          <a:p>
            <a:pPr lvl="1"/>
            <a:endParaRPr lang="en-US" sz="1200" dirty="0" smtClean="0"/>
          </a:p>
          <a:p>
            <a:pPr lvl="1"/>
            <a:endParaRPr lang="en-US" sz="24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31</a:t>
            </a:fld>
            <a:endParaRPr lang="en-US"/>
          </a:p>
        </p:txBody>
      </p:sp>
    </p:spTree>
    <p:extLst>
      <p:ext uri="{BB962C8B-B14F-4D97-AF65-F5344CB8AC3E}">
        <p14:creationId xmlns:p14="http://schemas.microsoft.com/office/powerpoint/2010/main" val="19467040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127125"/>
          </a:xfrm>
        </p:spPr>
        <p:txBody>
          <a:bodyPr/>
          <a:lstStyle/>
          <a:p>
            <a:r>
              <a:rPr lang="en-US" dirty="0" smtClean="0"/>
              <a:t>Origins </a:t>
            </a:r>
            <a:r>
              <a:rPr lang="en-US" dirty="0"/>
              <a:t>of </a:t>
            </a:r>
            <a:r>
              <a:rPr lang="en-US" dirty="0" smtClean="0"/>
              <a:t>“Gravity Model”</a:t>
            </a:r>
            <a:endParaRPr lang="en-US" dirty="0"/>
          </a:p>
        </p:txBody>
      </p:sp>
      <p:sp>
        <p:nvSpPr>
          <p:cNvPr id="3" name="Content Placeholder 2"/>
          <p:cNvSpPr>
            <a:spLocks noGrp="1"/>
          </p:cNvSpPr>
          <p:nvPr>
            <p:ph idx="1"/>
          </p:nvPr>
        </p:nvSpPr>
        <p:spPr>
          <a:xfrm>
            <a:off x="1390079" y="1692544"/>
            <a:ext cx="7239000" cy="5878532"/>
          </a:xfrm>
        </p:spPr>
        <p:txBody>
          <a:bodyPr/>
          <a:lstStyle/>
          <a:p>
            <a:r>
              <a:rPr lang="en-US" dirty="0" err="1" smtClean="0"/>
              <a:t>Pulliainen</a:t>
            </a:r>
            <a:r>
              <a:rPr lang="en-US" dirty="0" smtClean="0"/>
              <a:t> does note the connection with gravity:</a:t>
            </a:r>
          </a:p>
          <a:p>
            <a:pPr lvl="1"/>
            <a:r>
              <a:rPr lang="en-US" dirty="0" smtClean="0"/>
              <a:t>“The </a:t>
            </a:r>
            <a:r>
              <a:rPr lang="en-US" dirty="0"/>
              <a:t>results of our empirical study show that the structure of international trade is </a:t>
            </a:r>
            <a:r>
              <a:rPr lang="en-US" b="1" dirty="0">
                <a:solidFill>
                  <a:srgbClr val="008000"/>
                </a:solidFill>
              </a:rPr>
              <a:t>capable of description in terms of gravitational theory</a:t>
            </a:r>
            <a:r>
              <a:rPr lang="en-US" dirty="0"/>
              <a:t>.  A formal analogy to the theory of gravitation (</a:t>
            </a:r>
            <a:r>
              <a:rPr lang="en-US" i="1" dirty="0"/>
              <a:t>a=b=</a:t>
            </a:r>
            <a:r>
              <a:rPr lang="en-US" dirty="0"/>
              <a:t>1, </a:t>
            </a:r>
            <a:r>
              <a:rPr lang="en-US" i="1" dirty="0"/>
              <a:t>d</a:t>
            </a:r>
            <a:r>
              <a:rPr lang="en-US" dirty="0"/>
              <a:t>=2) is attainable – provided one feels it is </a:t>
            </a:r>
            <a:r>
              <a:rPr lang="en-US" dirty="0" smtClean="0"/>
              <a:t>desirable…”</a:t>
            </a:r>
          </a:p>
          <a:p>
            <a:endParaRPr lang="en-US" dirty="0" smtClean="0"/>
          </a:p>
          <a:p>
            <a:pPr lvl="1"/>
            <a:endParaRPr lang="en-US" sz="2400" dirty="0" smtClean="0"/>
          </a:p>
          <a:p>
            <a:pPr lvl="1"/>
            <a:endParaRPr lang="en-US" sz="1200" dirty="0" smtClean="0"/>
          </a:p>
          <a:p>
            <a:pPr lvl="1"/>
            <a:endParaRPr lang="en-US" sz="24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32</a:t>
            </a:fld>
            <a:endParaRPr lang="en-US"/>
          </a:p>
        </p:txBody>
      </p:sp>
    </p:spTree>
    <p:extLst>
      <p:ext uri="{BB962C8B-B14F-4D97-AF65-F5344CB8AC3E}">
        <p14:creationId xmlns:p14="http://schemas.microsoft.com/office/powerpoint/2010/main" val="26641588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127125"/>
          </a:xfrm>
        </p:spPr>
        <p:txBody>
          <a:bodyPr/>
          <a:lstStyle/>
          <a:p>
            <a:r>
              <a:rPr lang="en-US" dirty="0" smtClean="0"/>
              <a:t>Origins </a:t>
            </a:r>
            <a:r>
              <a:rPr lang="en-US" dirty="0"/>
              <a:t>of </a:t>
            </a:r>
            <a:r>
              <a:rPr lang="en-US" dirty="0" smtClean="0"/>
              <a:t>“Gravity Model”</a:t>
            </a:r>
            <a:endParaRPr lang="en-US" dirty="0"/>
          </a:p>
        </p:txBody>
      </p:sp>
      <p:sp>
        <p:nvSpPr>
          <p:cNvPr id="3" name="Content Placeholder 2"/>
          <p:cNvSpPr>
            <a:spLocks noGrp="1"/>
          </p:cNvSpPr>
          <p:nvPr>
            <p:ph idx="1"/>
          </p:nvPr>
        </p:nvSpPr>
        <p:spPr>
          <a:xfrm>
            <a:off x="1390079" y="1692544"/>
            <a:ext cx="7239000" cy="4979825"/>
          </a:xfrm>
        </p:spPr>
        <p:txBody>
          <a:bodyPr/>
          <a:lstStyle/>
          <a:p>
            <a:r>
              <a:rPr lang="en-US" dirty="0" smtClean="0"/>
              <a:t>But another early user of the model was </a:t>
            </a:r>
            <a:r>
              <a:rPr lang="en-US" dirty="0" err="1" smtClean="0"/>
              <a:t>Linnemann</a:t>
            </a:r>
            <a:r>
              <a:rPr lang="en-US" dirty="0"/>
              <a:t>, Hans. 1966. </a:t>
            </a:r>
            <a:r>
              <a:rPr lang="en-US" i="1" dirty="0"/>
              <a:t>An Econometric Study of International Trade </a:t>
            </a:r>
            <a:r>
              <a:rPr lang="en-US" i="1" dirty="0" smtClean="0"/>
              <a:t>Flows.</a:t>
            </a:r>
            <a:r>
              <a:rPr lang="en-US" dirty="0" smtClean="0"/>
              <a:t> But</a:t>
            </a:r>
          </a:p>
          <a:p>
            <a:pPr lvl="1"/>
            <a:r>
              <a:rPr lang="en-US" dirty="0" smtClean="0"/>
              <a:t>“Some </a:t>
            </a:r>
            <a:r>
              <a:rPr lang="en-US" dirty="0"/>
              <a:t>authors emphasize the </a:t>
            </a:r>
            <a:r>
              <a:rPr lang="en-US" b="1" dirty="0">
                <a:solidFill>
                  <a:srgbClr val="008000"/>
                </a:solidFill>
              </a:rPr>
              <a:t>analogy with the gravitation law</a:t>
            </a:r>
            <a:r>
              <a:rPr lang="en-US" dirty="0">
                <a:solidFill>
                  <a:srgbClr val="008000"/>
                </a:solidFill>
              </a:rPr>
              <a:t> </a:t>
            </a:r>
            <a:r>
              <a:rPr lang="en-US" dirty="0"/>
              <a:t>in physics, and try to establish that [α</a:t>
            </a:r>
            <a:r>
              <a:rPr lang="en-US" baseline="-25000" dirty="0"/>
              <a:t>3</a:t>
            </a:r>
            <a:r>
              <a:rPr lang="en-US" dirty="0"/>
              <a:t>=−2]. We </a:t>
            </a:r>
            <a:r>
              <a:rPr lang="en-US" b="1" dirty="0">
                <a:solidFill>
                  <a:srgbClr val="008000"/>
                </a:solidFill>
              </a:rPr>
              <a:t>fail to see any justification</a:t>
            </a:r>
            <a:r>
              <a:rPr lang="en-US" dirty="0"/>
              <a:t> for this</a:t>
            </a:r>
            <a:r>
              <a:rPr lang="en-US" dirty="0" smtClean="0"/>
              <a:t>.”</a:t>
            </a:r>
          </a:p>
          <a:p>
            <a:pPr lvl="1"/>
            <a:endParaRPr lang="en-US" sz="2400" dirty="0" smtClean="0"/>
          </a:p>
          <a:p>
            <a:pPr lvl="1"/>
            <a:endParaRPr lang="en-US" sz="1200" dirty="0" smtClean="0"/>
          </a:p>
          <a:p>
            <a:pPr lvl="1"/>
            <a:endParaRPr lang="en-US" sz="24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33</a:t>
            </a:fld>
            <a:endParaRPr lang="en-US"/>
          </a:p>
        </p:txBody>
      </p:sp>
    </p:spTree>
    <p:extLst>
      <p:ext uri="{BB962C8B-B14F-4D97-AF65-F5344CB8AC3E}">
        <p14:creationId xmlns:p14="http://schemas.microsoft.com/office/powerpoint/2010/main" val="40170387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127125"/>
          </a:xfrm>
        </p:spPr>
        <p:txBody>
          <a:bodyPr/>
          <a:lstStyle/>
          <a:p>
            <a:r>
              <a:rPr lang="en-US" dirty="0" smtClean="0"/>
              <a:t>Origins </a:t>
            </a:r>
            <a:r>
              <a:rPr lang="en-US" dirty="0"/>
              <a:t>of </a:t>
            </a:r>
            <a:r>
              <a:rPr lang="en-US" dirty="0" smtClean="0"/>
              <a:t>“Gravity Model”</a:t>
            </a:r>
            <a:endParaRPr lang="en-US" dirty="0"/>
          </a:p>
        </p:txBody>
      </p:sp>
      <p:sp>
        <p:nvSpPr>
          <p:cNvPr id="3" name="Content Placeholder 2"/>
          <p:cNvSpPr>
            <a:spLocks noGrp="1"/>
          </p:cNvSpPr>
          <p:nvPr>
            <p:ph idx="1"/>
          </p:nvPr>
        </p:nvSpPr>
        <p:spPr>
          <a:xfrm>
            <a:off x="1390079" y="1692544"/>
            <a:ext cx="7239000" cy="4179606"/>
          </a:xfrm>
        </p:spPr>
        <p:txBody>
          <a:bodyPr/>
          <a:lstStyle/>
          <a:p>
            <a:r>
              <a:rPr lang="en-US" dirty="0" smtClean="0"/>
              <a:t>First to call it the Gravity Model</a:t>
            </a:r>
            <a:r>
              <a:rPr lang="en-US" dirty="0"/>
              <a:t>:  </a:t>
            </a:r>
            <a:r>
              <a:rPr lang="en-US" dirty="0" err="1"/>
              <a:t>Waelbroeck</a:t>
            </a:r>
            <a:r>
              <a:rPr lang="en-US" dirty="0"/>
              <a:t>, J. 1965. "On the Structure of International Trade Interdependence," </a:t>
            </a:r>
            <a:r>
              <a:rPr lang="en-US" i="1" dirty="0"/>
              <a:t>Cahiers </a:t>
            </a:r>
            <a:r>
              <a:rPr lang="en-US" i="1" dirty="0" err="1"/>
              <a:t>Economiques</a:t>
            </a:r>
            <a:r>
              <a:rPr lang="en-US" i="1" dirty="0"/>
              <a:t> de </a:t>
            </a:r>
            <a:r>
              <a:rPr lang="en-US" i="1" dirty="0" err="1" smtClean="0"/>
              <a:t>Bruxelles</a:t>
            </a:r>
            <a:endParaRPr lang="en-US" i="1" dirty="0" smtClean="0"/>
          </a:p>
          <a:p>
            <a:pPr lvl="1"/>
            <a:endParaRPr lang="en-US" dirty="0" smtClean="0"/>
          </a:p>
          <a:p>
            <a:pPr lvl="1"/>
            <a:endParaRPr lang="en-US" sz="2400" dirty="0" smtClean="0"/>
          </a:p>
          <a:p>
            <a:pPr lvl="1"/>
            <a:endParaRPr lang="en-US" sz="1200" dirty="0" smtClean="0"/>
          </a:p>
          <a:p>
            <a:pPr lvl="1"/>
            <a:endParaRPr lang="en-US" sz="24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34</a:t>
            </a:fld>
            <a:endParaRPr lang="en-US"/>
          </a:p>
        </p:txBody>
      </p:sp>
    </p:spTree>
    <p:extLst>
      <p:ext uri="{BB962C8B-B14F-4D97-AF65-F5344CB8AC3E}">
        <p14:creationId xmlns:p14="http://schemas.microsoft.com/office/powerpoint/2010/main" val="23071267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127125"/>
          </a:xfrm>
        </p:spPr>
        <p:txBody>
          <a:bodyPr/>
          <a:lstStyle/>
          <a:p>
            <a:r>
              <a:rPr lang="en-US" dirty="0" smtClean="0"/>
              <a:t>Origins </a:t>
            </a:r>
            <a:r>
              <a:rPr lang="en-US" dirty="0"/>
              <a:t>of </a:t>
            </a:r>
            <a:r>
              <a:rPr lang="en-US" dirty="0" smtClean="0"/>
              <a:t>“Gravity Model”</a:t>
            </a:r>
            <a:endParaRPr lang="en-US" dirty="0"/>
          </a:p>
        </p:txBody>
      </p:sp>
      <p:sp>
        <p:nvSpPr>
          <p:cNvPr id="3" name="Content Placeholder 2"/>
          <p:cNvSpPr>
            <a:spLocks noGrp="1"/>
          </p:cNvSpPr>
          <p:nvPr>
            <p:ph idx="1"/>
          </p:nvPr>
        </p:nvSpPr>
        <p:spPr>
          <a:xfrm>
            <a:off x="1390079" y="1692544"/>
            <a:ext cx="7239000" cy="5915466"/>
          </a:xfrm>
        </p:spPr>
        <p:txBody>
          <a:bodyPr/>
          <a:lstStyle/>
          <a:p>
            <a:r>
              <a:rPr lang="en-US" dirty="0" err="1" smtClean="0"/>
              <a:t>Waelbroeck</a:t>
            </a:r>
            <a:endParaRPr lang="en-US" dirty="0" smtClean="0"/>
          </a:p>
          <a:p>
            <a:pPr lvl="1"/>
            <a:r>
              <a:rPr lang="en-US" dirty="0" smtClean="0"/>
              <a:t>“</a:t>
            </a:r>
            <a:r>
              <a:rPr lang="en-US" dirty="0"/>
              <a:t>Hypothesis 2: The gravity </a:t>
            </a:r>
            <a:r>
              <a:rPr lang="en-US" dirty="0" smtClean="0"/>
              <a:t>model”</a:t>
            </a:r>
          </a:p>
          <a:p>
            <a:pPr lvl="1"/>
            <a:r>
              <a:rPr lang="en-US" dirty="0" smtClean="0"/>
              <a:t>“There </a:t>
            </a:r>
            <a:r>
              <a:rPr lang="en-US" dirty="0"/>
              <a:t>is, as has been pointed out, an </a:t>
            </a:r>
            <a:r>
              <a:rPr lang="en-US" b="1" dirty="0">
                <a:solidFill>
                  <a:srgbClr val="008000"/>
                </a:solidFill>
              </a:rPr>
              <a:t>odd similarity </a:t>
            </a:r>
            <a:r>
              <a:rPr lang="en-US" dirty="0"/>
              <a:t>between formulae (6) and (7) and the </a:t>
            </a:r>
            <a:r>
              <a:rPr lang="en-US" b="1" dirty="0">
                <a:solidFill>
                  <a:srgbClr val="008000"/>
                </a:solidFill>
              </a:rPr>
              <a:t>law of gravity</a:t>
            </a:r>
            <a:r>
              <a:rPr lang="en-US" dirty="0"/>
              <a:t>, with </a:t>
            </a:r>
            <a:r>
              <a:rPr lang="en-US" i="1" dirty="0"/>
              <a:t>Y</a:t>
            </a:r>
            <a:r>
              <a:rPr lang="en-US" i="1" baseline="-25000" dirty="0"/>
              <a:t>i</a:t>
            </a:r>
            <a:r>
              <a:rPr lang="en-US" dirty="0"/>
              <a:t> and </a:t>
            </a:r>
            <a:r>
              <a:rPr lang="en-US" i="1" dirty="0" err="1"/>
              <a:t>Y</a:t>
            </a:r>
            <a:r>
              <a:rPr lang="en-US" i="1" baseline="-25000" dirty="0" err="1"/>
              <a:t>j</a:t>
            </a:r>
            <a:r>
              <a:rPr lang="en-US" dirty="0"/>
              <a:t> playing the role of masses, and </a:t>
            </a:r>
            <a:r>
              <a:rPr lang="en-US" b="1" dirty="0">
                <a:solidFill>
                  <a:srgbClr val="008000"/>
                </a:solidFill>
              </a:rPr>
              <a:t>this justifies christening the model as the gravity, or G, model</a:t>
            </a:r>
            <a:r>
              <a:rPr lang="en-US" dirty="0">
                <a:solidFill>
                  <a:srgbClr val="008000"/>
                </a:solidFill>
              </a:rPr>
              <a:t>.</a:t>
            </a:r>
            <a:endParaRPr lang="en-US" dirty="0" smtClean="0">
              <a:solidFill>
                <a:srgbClr val="008000"/>
              </a:solidFill>
            </a:endParaRPr>
          </a:p>
          <a:p>
            <a:pPr lvl="1"/>
            <a:endParaRPr lang="en-US" dirty="0" smtClean="0"/>
          </a:p>
          <a:p>
            <a:pPr lvl="1"/>
            <a:endParaRPr lang="en-US" dirty="0" smtClean="0"/>
          </a:p>
          <a:p>
            <a:pPr lvl="1"/>
            <a:endParaRPr lang="en-US" sz="2400" dirty="0" smtClean="0"/>
          </a:p>
          <a:p>
            <a:pPr lvl="1"/>
            <a:endParaRPr lang="en-US" sz="1200" dirty="0" smtClean="0"/>
          </a:p>
          <a:p>
            <a:pPr lvl="1"/>
            <a:endParaRPr lang="en-US" sz="24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35</a:t>
            </a:fld>
            <a:endParaRPr lang="en-US"/>
          </a:p>
        </p:txBody>
      </p:sp>
    </p:spTree>
    <p:extLst>
      <p:ext uri="{BB962C8B-B14F-4D97-AF65-F5344CB8AC3E}">
        <p14:creationId xmlns:p14="http://schemas.microsoft.com/office/powerpoint/2010/main" val="11390605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127125"/>
          </a:xfrm>
        </p:spPr>
        <p:txBody>
          <a:bodyPr/>
          <a:lstStyle/>
          <a:p>
            <a:r>
              <a:rPr lang="en-US" dirty="0" smtClean="0"/>
              <a:t>Origins </a:t>
            </a:r>
            <a:r>
              <a:rPr lang="en-US" dirty="0"/>
              <a:t>of </a:t>
            </a:r>
            <a:r>
              <a:rPr lang="en-US" dirty="0" smtClean="0"/>
              <a:t>“Gravity Model”</a:t>
            </a:r>
            <a:endParaRPr lang="en-US" dirty="0"/>
          </a:p>
        </p:txBody>
      </p:sp>
      <p:sp>
        <p:nvSpPr>
          <p:cNvPr id="3" name="Content Placeholder 2"/>
          <p:cNvSpPr>
            <a:spLocks noGrp="1"/>
          </p:cNvSpPr>
          <p:nvPr>
            <p:ph idx="1"/>
          </p:nvPr>
        </p:nvSpPr>
        <p:spPr>
          <a:xfrm>
            <a:off x="1390079" y="1692544"/>
            <a:ext cx="7239000" cy="6961906"/>
          </a:xfrm>
        </p:spPr>
        <p:txBody>
          <a:bodyPr/>
          <a:lstStyle/>
          <a:p>
            <a:r>
              <a:rPr lang="en-US" dirty="0" smtClean="0"/>
              <a:t>Earlier origins outside of trade:  Others used gravity-like models in other fields earlier:</a:t>
            </a:r>
          </a:p>
          <a:p>
            <a:pPr lvl="1"/>
            <a:r>
              <a:rPr lang="en-US" dirty="0" smtClean="0"/>
              <a:t>Substance</a:t>
            </a:r>
          </a:p>
          <a:p>
            <a:pPr lvl="2"/>
            <a:r>
              <a:rPr lang="en-US" dirty="0" err="1" smtClean="0"/>
              <a:t>Zipf</a:t>
            </a:r>
            <a:r>
              <a:rPr lang="en-US" dirty="0" smtClean="0"/>
              <a:t>, George Kingsley 1946, “</a:t>
            </a:r>
            <a:r>
              <a:rPr lang="en-US" dirty="0"/>
              <a:t>The </a:t>
            </a:r>
            <a:r>
              <a:rPr lang="en-US" b="1" i="1" dirty="0">
                <a:solidFill>
                  <a:srgbClr val="008000"/>
                </a:solidFill>
              </a:rPr>
              <a:t>P</a:t>
            </a:r>
            <a:r>
              <a:rPr lang="en-US" b="1" baseline="-25000" dirty="0">
                <a:solidFill>
                  <a:srgbClr val="008000"/>
                </a:solidFill>
              </a:rPr>
              <a:t>1</a:t>
            </a:r>
            <a:r>
              <a:rPr lang="en-US" b="1" i="1" dirty="0">
                <a:solidFill>
                  <a:srgbClr val="008000"/>
                </a:solidFill>
              </a:rPr>
              <a:t>P</a:t>
            </a:r>
            <a:r>
              <a:rPr lang="en-US" b="1" baseline="-25000" dirty="0">
                <a:solidFill>
                  <a:srgbClr val="008000"/>
                </a:solidFill>
              </a:rPr>
              <a:t>2</a:t>
            </a:r>
            <a:r>
              <a:rPr lang="en-US" b="1" dirty="0">
                <a:solidFill>
                  <a:srgbClr val="008000"/>
                </a:solidFill>
              </a:rPr>
              <a:t>/</a:t>
            </a:r>
            <a:r>
              <a:rPr lang="en-US" b="1" i="1" dirty="0">
                <a:solidFill>
                  <a:srgbClr val="008000"/>
                </a:solidFill>
              </a:rPr>
              <a:t>D</a:t>
            </a:r>
            <a:r>
              <a:rPr lang="en-US" b="1" dirty="0">
                <a:solidFill>
                  <a:srgbClr val="008000"/>
                </a:solidFill>
              </a:rPr>
              <a:t> </a:t>
            </a:r>
            <a:r>
              <a:rPr lang="en-US" b="1" dirty="0" smtClean="0">
                <a:solidFill>
                  <a:srgbClr val="008000"/>
                </a:solidFill>
              </a:rPr>
              <a:t>Hypothesis</a:t>
            </a:r>
            <a:r>
              <a:rPr lang="en-US" dirty="0"/>
              <a:t>” for inter-city movements of freight, persons, </a:t>
            </a:r>
            <a:r>
              <a:rPr lang="en-US" dirty="0" smtClean="0"/>
              <a:t>information, etc.</a:t>
            </a:r>
          </a:p>
          <a:p>
            <a:pPr marL="914400" lvl="2" indent="0">
              <a:buNone/>
            </a:pPr>
            <a:r>
              <a:rPr lang="en-US" dirty="0" smtClean="0"/>
              <a:t>	and</a:t>
            </a:r>
          </a:p>
          <a:p>
            <a:pPr lvl="2"/>
            <a:r>
              <a:rPr lang="en-US" dirty="0" smtClean="0"/>
              <a:t>Stewart 1947 for “</a:t>
            </a:r>
            <a:r>
              <a:rPr lang="en-US" dirty="0"/>
              <a:t>Distribution and Equilibrium of </a:t>
            </a:r>
            <a:r>
              <a:rPr lang="en-US" dirty="0" smtClean="0"/>
              <a:t>Population,” calling it “potential.”</a:t>
            </a:r>
          </a:p>
          <a:p>
            <a:pPr lvl="2"/>
            <a:endParaRPr lang="en-US" dirty="0" smtClean="0"/>
          </a:p>
          <a:p>
            <a:pPr lvl="1"/>
            <a:endParaRPr lang="en-US" dirty="0" smtClean="0"/>
          </a:p>
          <a:p>
            <a:pPr lvl="1"/>
            <a:endParaRPr lang="en-US" sz="2400" dirty="0" smtClean="0"/>
          </a:p>
          <a:p>
            <a:pPr lvl="1"/>
            <a:endParaRPr lang="en-US" sz="1200" dirty="0" smtClean="0"/>
          </a:p>
          <a:p>
            <a:pPr lvl="1"/>
            <a:endParaRPr lang="en-US" sz="24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36</a:t>
            </a:fld>
            <a:endParaRPr lang="en-US"/>
          </a:p>
        </p:txBody>
      </p:sp>
      <p:pic>
        <p:nvPicPr>
          <p:cNvPr id="5" name="Picture 4"/>
          <p:cNvPicPr>
            <a:picLocks noChangeAspect="1"/>
          </p:cNvPicPr>
          <p:nvPr/>
        </p:nvPicPr>
        <p:blipFill>
          <a:blip r:embed="rId2"/>
          <a:stretch>
            <a:fillRect/>
          </a:stretch>
        </p:blipFill>
        <p:spPr>
          <a:xfrm>
            <a:off x="0" y="3752536"/>
            <a:ext cx="2256314" cy="3105464"/>
          </a:xfrm>
          <a:prstGeom prst="rect">
            <a:avLst/>
          </a:prstGeom>
        </p:spPr>
      </p:pic>
    </p:spTree>
    <p:extLst>
      <p:ext uri="{BB962C8B-B14F-4D97-AF65-F5344CB8AC3E}">
        <p14:creationId xmlns:p14="http://schemas.microsoft.com/office/powerpoint/2010/main" val="234558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127125"/>
          </a:xfrm>
        </p:spPr>
        <p:txBody>
          <a:bodyPr/>
          <a:lstStyle/>
          <a:p>
            <a:r>
              <a:rPr lang="en-US" dirty="0" smtClean="0"/>
              <a:t>Origins </a:t>
            </a:r>
            <a:r>
              <a:rPr lang="en-US" dirty="0"/>
              <a:t>of </a:t>
            </a:r>
            <a:r>
              <a:rPr lang="en-US" dirty="0" smtClean="0"/>
              <a:t>“Gravity Model”</a:t>
            </a:r>
            <a:endParaRPr lang="en-US" dirty="0"/>
          </a:p>
        </p:txBody>
      </p:sp>
      <p:sp>
        <p:nvSpPr>
          <p:cNvPr id="3" name="Content Placeholder 2"/>
          <p:cNvSpPr>
            <a:spLocks noGrp="1"/>
          </p:cNvSpPr>
          <p:nvPr>
            <p:ph idx="1"/>
          </p:nvPr>
        </p:nvSpPr>
        <p:spPr>
          <a:xfrm>
            <a:off x="1390079" y="1692544"/>
            <a:ext cx="7239000" cy="4278094"/>
          </a:xfrm>
        </p:spPr>
        <p:txBody>
          <a:bodyPr/>
          <a:lstStyle/>
          <a:p>
            <a:r>
              <a:rPr lang="en-US" dirty="0" smtClean="0"/>
              <a:t>Earlier origins outside of trade</a:t>
            </a:r>
          </a:p>
          <a:p>
            <a:pPr lvl="1"/>
            <a:r>
              <a:rPr lang="en-US" dirty="0" smtClean="0"/>
              <a:t>Name</a:t>
            </a:r>
          </a:p>
          <a:p>
            <a:pPr lvl="2"/>
            <a:r>
              <a:rPr lang="en-US" dirty="0" err="1" smtClean="0"/>
              <a:t>Bramhall</a:t>
            </a:r>
            <a:r>
              <a:rPr lang="en-US" dirty="0" smtClean="0"/>
              <a:t> &amp; </a:t>
            </a:r>
            <a:r>
              <a:rPr lang="en-US" dirty="0" err="1" smtClean="0"/>
              <a:t>Isard</a:t>
            </a:r>
            <a:r>
              <a:rPr lang="en-US" dirty="0" smtClean="0"/>
              <a:t> 1960 on regional science:  “</a:t>
            </a:r>
            <a:r>
              <a:rPr lang="en-US" dirty="0"/>
              <a:t>gravity, potential, and </a:t>
            </a:r>
            <a:r>
              <a:rPr lang="en-US" dirty="0" err="1"/>
              <a:t>spacial</a:t>
            </a:r>
            <a:r>
              <a:rPr lang="en-US" dirty="0"/>
              <a:t> interaction models -- which for short we shall term gravity </a:t>
            </a:r>
            <a:r>
              <a:rPr lang="en-US" dirty="0" smtClean="0"/>
              <a:t>models.”</a:t>
            </a:r>
          </a:p>
          <a:p>
            <a:pPr lvl="1"/>
            <a:endParaRPr lang="en-US" dirty="0" smtClean="0"/>
          </a:p>
          <a:p>
            <a:pPr lvl="1"/>
            <a:endParaRPr lang="en-US" sz="2400" dirty="0" smtClean="0"/>
          </a:p>
          <a:p>
            <a:pPr lvl="1"/>
            <a:endParaRPr lang="en-US" sz="1200" dirty="0" smtClean="0"/>
          </a:p>
          <a:p>
            <a:pPr lvl="1"/>
            <a:endParaRPr lang="en-US" sz="24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37</a:t>
            </a:fld>
            <a:endParaRPr lang="en-US"/>
          </a:p>
        </p:txBody>
      </p:sp>
      <p:pic>
        <p:nvPicPr>
          <p:cNvPr id="5" name="Picture 4"/>
          <p:cNvPicPr>
            <a:picLocks noChangeAspect="1"/>
          </p:cNvPicPr>
          <p:nvPr/>
        </p:nvPicPr>
        <p:blipFill>
          <a:blip r:embed="rId2"/>
          <a:stretch>
            <a:fillRect/>
          </a:stretch>
        </p:blipFill>
        <p:spPr>
          <a:xfrm>
            <a:off x="4893622" y="4529815"/>
            <a:ext cx="1460500" cy="2032000"/>
          </a:xfrm>
          <a:prstGeom prst="rect">
            <a:avLst/>
          </a:prstGeom>
        </p:spPr>
      </p:pic>
      <p:sp>
        <p:nvSpPr>
          <p:cNvPr id="6" name="Rectangle 5"/>
          <p:cNvSpPr/>
          <p:nvPr/>
        </p:nvSpPr>
        <p:spPr>
          <a:xfrm>
            <a:off x="3155426" y="4560774"/>
            <a:ext cx="1462270" cy="2001352"/>
          </a:xfrm>
          <a:prstGeom prst="rect">
            <a:avLst/>
          </a:prstGeom>
          <a:noFill/>
          <a:ln w="635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05645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765300"/>
          </a:xfrm>
          <a:ln w="127000">
            <a:solidFill>
              <a:schemeClr val="tx1"/>
            </a:solidFill>
          </a:ln>
        </p:spPr>
        <p:txBody>
          <a:bodyPr/>
          <a:lstStyle/>
          <a:p>
            <a:pPr algn="ctr">
              <a:lnSpc>
                <a:spcPct val="140000"/>
              </a:lnSpc>
            </a:pPr>
            <a:r>
              <a:rPr lang="en-US" sz="3600" dirty="0" smtClean="0"/>
              <a:t>Origins </a:t>
            </a:r>
            <a:r>
              <a:rPr lang="en-US" sz="3600" dirty="0"/>
              <a:t>of </a:t>
            </a:r>
            <a:r>
              <a:rPr lang="en-US" sz="3600" dirty="0" smtClean="0"/>
              <a:t>“</a:t>
            </a:r>
            <a:r>
              <a:rPr lang="en-US" sz="3600" dirty="0" err="1" smtClean="0"/>
              <a:t>Harberger</a:t>
            </a:r>
            <a:r>
              <a:rPr lang="en-US" sz="3600" dirty="0" smtClean="0"/>
              <a:t> triangle” and “Deadweight loss”</a:t>
            </a:r>
            <a:endParaRPr lang="en-US" sz="36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38</a:t>
            </a:fld>
            <a:endParaRPr lang="en-US"/>
          </a:p>
        </p:txBody>
      </p:sp>
    </p:spTree>
    <p:extLst>
      <p:ext uri="{BB962C8B-B14F-4D97-AF65-F5344CB8AC3E}">
        <p14:creationId xmlns:p14="http://schemas.microsoft.com/office/powerpoint/2010/main" val="18784253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127125"/>
          </a:xfrm>
        </p:spPr>
        <p:txBody>
          <a:bodyPr/>
          <a:lstStyle/>
          <a:p>
            <a:pPr algn="ctr"/>
            <a:r>
              <a:rPr lang="en-US" sz="3600" dirty="0" smtClean="0"/>
              <a:t>Origins </a:t>
            </a:r>
            <a:r>
              <a:rPr lang="en-US" sz="3600" dirty="0"/>
              <a:t>of </a:t>
            </a:r>
            <a:r>
              <a:rPr lang="en-US" sz="3600" dirty="0" smtClean="0"/>
              <a:t>“</a:t>
            </a:r>
            <a:r>
              <a:rPr lang="en-US" sz="3600" dirty="0" err="1" smtClean="0"/>
              <a:t>Harberger</a:t>
            </a:r>
            <a:r>
              <a:rPr lang="en-US" sz="3600" dirty="0" smtClean="0"/>
              <a:t> triangle” and “Deadweight loss”</a:t>
            </a:r>
            <a:endParaRPr lang="en-US" sz="3600" dirty="0"/>
          </a:p>
        </p:txBody>
      </p:sp>
      <p:sp>
        <p:nvSpPr>
          <p:cNvPr id="3" name="Content Placeholder 2"/>
          <p:cNvSpPr>
            <a:spLocks noGrp="1"/>
          </p:cNvSpPr>
          <p:nvPr>
            <p:ph idx="1"/>
          </p:nvPr>
        </p:nvSpPr>
        <p:spPr>
          <a:xfrm>
            <a:off x="1390079" y="1692544"/>
            <a:ext cx="3461321" cy="1253856"/>
          </a:xfrm>
        </p:spPr>
        <p:txBody>
          <a:bodyPr/>
          <a:lstStyle/>
          <a:p>
            <a:r>
              <a:rPr lang="en-US" sz="2400" dirty="0" smtClean="0"/>
              <a:t>Diagram in the context of a small-country tariff</a:t>
            </a:r>
          </a:p>
          <a:p>
            <a:pPr lvl="1"/>
            <a:endParaRPr lang="en-US" sz="2000" dirty="0" smtClean="0"/>
          </a:p>
          <a:p>
            <a:pPr lvl="1"/>
            <a:endParaRPr lang="en-US" sz="1800" dirty="0" smtClean="0"/>
          </a:p>
          <a:p>
            <a:pPr lvl="1"/>
            <a:endParaRPr lang="en-US" sz="1050" dirty="0" smtClean="0"/>
          </a:p>
          <a:p>
            <a:pPr lvl="1"/>
            <a:endParaRPr lang="en-US" sz="18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39</a:t>
            </a:fld>
            <a:endParaRPr lang="en-US"/>
          </a:p>
        </p:txBody>
      </p:sp>
      <p:sp>
        <p:nvSpPr>
          <p:cNvPr id="7" name="Right Triangle 6"/>
          <p:cNvSpPr/>
          <p:nvPr/>
        </p:nvSpPr>
        <p:spPr>
          <a:xfrm>
            <a:off x="7027333" y="3657600"/>
            <a:ext cx="287867" cy="520700"/>
          </a:xfrm>
          <a:prstGeom prst="rtTriangle">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Triangle 7"/>
          <p:cNvSpPr/>
          <p:nvPr/>
        </p:nvSpPr>
        <p:spPr>
          <a:xfrm flipH="1">
            <a:off x="5579533" y="3657600"/>
            <a:ext cx="287867" cy="520700"/>
          </a:xfrm>
          <a:prstGeom prst="rtTriangle">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4965700" y="5334000"/>
            <a:ext cx="31242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4965700" y="1981200"/>
            <a:ext cx="0" cy="3352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5266267" y="2133600"/>
            <a:ext cx="1452033" cy="2578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flipV="1">
            <a:off x="6261100" y="2133600"/>
            <a:ext cx="1371600" cy="2667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584700" y="1828800"/>
            <a:ext cx="685800" cy="369332"/>
          </a:xfrm>
          <a:prstGeom prst="rect">
            <a:avLst/>
          </a:prstGeom>
          <a:noFill/>
        </p:spPr>
        <p:txBody>
          <a:bodyPr wrap="square" rtlCol="0">
            <a:spAutoFit/>
          </a:bodyPr>
          <a:lstStyle/>
          <a:p>
            <a:r>
              <a:rPr lang="en-US" dirty="0" smtClean="0"/>
              <a:t>P</a:t>
            </a:r>
            <a:endParaRPr lang="en-US" dirty="0"/>
          </a:p>
        </p:txBody>
      </p:sp>
      <p:sp>
        <p:nvSpPr>
          <p:cNvPr id="14" name="TextBox 13"/>
          <p:cNvSpPr txBox="1"/>
          <p:nvPr/>
        </p:nvSpPr>
        <p:spPr>
          <a:xfrm>
            <a:off x="6642100" y="1981200"/>
            <a:ext cx="685800" cy="369332"/>
          </a:xfrm>
          <a:prstGeom prst="rect">
            <a:avLst/>
          </a:prstGeom>
          <a:noFill/>
        </p:spPr>
        <p:txBody>
          <a:bodyPr wrap="square" rtlCol="0">
            <a:spAutoFit/>
          </a:bodyPr>
          <a:lstStyle/>
          <a:p>
            <a:r>
              <a:rPr lang="en-US" dirty="0"/>
              <a:t>S</a:t>
            </a:r>
          </a:p>
        </p:txBody>
      </p:sp>
      <p:sp>
        <p:nvSpPr>
          <p:cNvPr id="15" name="TextBox 14"/>
          <p:cNvSpPr txBox="1"/>
          <p:nvPr/>
        </p:nvSpPr>
        <p:spPr>
          <a:xfrm>
            <a:off x="4127500" y="4038600"/>
            <a:ext cx="914400" cy="369332"/>
          </a:xfrm>
          <a:prstGeom prst="rect">
            <a:avLst/>
          </a:prstGeom>
          <a:noFill/>
        </p:spPr>
        <p:txBody>
          <a:bodyPr wrap="square" rtlCol="0">
            <a:spAutoFit/>
          </a:bodyPr>
          <a:lstStyle/>
          <a:p>
            <a:r>
              <a:rPr lang="en-US" dirty="0" smtClean="0"/>
              <a:t>P</a:t>
            </a:r>
            <a:r>
              <a:rPr lang="en-US" baseline="-25000" dirty="0" smtClean="0"/>
              <a:t>0</a:t>
            </a:r>
            <a:r>
              <a:rPr lang="en-US" dirty="0" smtClean="0"/>
              <a:t>=P</a:t>
            </a:r>
            <a:r>
              <a:rPr lang="en-US" baseline="-25000" dirty="0" smtClean="0"/>
              <a:t>W</a:t>
            </a:r>
            <a:endParaRPr lang="en-US" baseline="-25000" dirty="0"/>
          </a:p>
        </p:txBody>
      </p:sp>
      <p:sp>
        <p:nvSpPr>
          <p:cNvPr id="16" name="TextBox 15"/>
          <p:cNvSpPr txBox="1"/>
          <p:nvPr/>
        </p:nvSpPr>
        <p:spPr>
          <a:xfrm>
            <a:off x="7632700" y="4648200"/>
            <a:ext cx="381000" cy="369332"/>
          </a:xfrm>
          <a:prstGeom prst="rect">
            <a:avLst/>
          </a:prstGeom>
          <a:noFill/>
        </p:spPr>
        <p:txBody>
          <a:bodyPr wrap="square" rtlCol="0">
            <a:spAutoFit/>
          </a:bodyPr>
          <a:lstStyle/>
          <a:p>
            <a:r>
              <a:rPr lang="en-US" dirty="0" smtClean="0"/>
              <a:t>D</a:t>
            </a:r>
            <a:endParaRPr lang="en-US" dirty="0"/>
          </a:p>
        </p:txBody>
      </p:sp>
      <p:sp>
        <p:nvSpPr>
          <p:cNvPr id="17" name="TextBox 16"/>
          <p:cNvSpPr txBox="1"/>
          <p:nvPr/>
        </p:nvSpPr>
        <p:spPr>
          <a:xfrm>
            <a:off x="7861300" y="5334000"/>
            <a:ext cx="685800" cy="369332"/>
          </a:xfrm>
          <a:prstGeom prst="rect">
            <a:avLst/>
          </a:prstGeom>
          <a:noFill/>
        </p:spPr>
        <p:txBody>
          <a:bodyPr wrap="square" rtlCol="0">
            <a:spAutoFit/>
          </a:bodyPr>
          <a:lstStyle/>
          <a:p>
            <a:r>
              <a:rPr lang="en-US" dirty="0"/>
              <a:t>Q</a:t>
            </a:r>
          </a:p>
        </p:txBody>
      </p:sp>
      <p:sp>
        <p:nvSpPr>
          <p:cNvPr id="18" name="TextBox 17"/>
          <p:cNvSpPr txBox="1"/>
          <p:nvPr/>
        </p:nvSpPr>
        <p:spPr>
          <a:xfrm>
            <a:off x="5346700" y="5334000"/>
            <a:ext cx="457200" cy="369332"/>
          </a:xfrm>
          <a:prstGeom prst="rect">
            <a:avLst/>
          </a:prstGeom>
          <a:noFill/>
        </p:spPr>
        <p:txBody>
          <a:bodyPr wrap="square" rtlCol="0">
            <a:spAutoFit/>
          </a:bodyPr>
          <a:lstStyle/>
          <a:p>
            <a:r>
              <a:rPr lang="en-US" dirty="0" smtClean="0"/>
              <a:t>S</a:t>
            </a:r>
            <a:r>
              <a:rPr lang="en-US" baseline="-25000" dirty="0" smtClean="0"/>
              <a:t>0</a:t>
            </a:r>
            <a:endParaRPr lang="en-US" baseline="-25000" dirty="0"/>
          </a:p>
        </p:txBody>
      </p:sp>
      <p:sp>
        <p:nvSpPr>
          <p:cNvPr id="19" name="TextBox 18"/>
          <p:cNvSpPr txBox="1"/>
          <p:nvPr/>
        </p:nvSpPr>
        <p:spPr>
          <a:xfrm>
            <a:off x="7251700" y="5334000"/>
            <a:ext cx="457200" cy="369332"/>
          </a:xfrm>
          <a:prstGeom prst="rect">
            <a:avLst/>
          </a:prstGeom>
          <a:noFill/>
        </p:spPr>
        <p:txBody>
          <a:bodyPr wrap="square" rtlCol="0">
            <a:spAutoFit/>
          </a:bodyPr>
          <a:lstStyle/>
          <a:p>
            <a:r>
              <a:rPr lang="en-US" dirty="0"/>
              <a:t>D</a:t>
            </a:r>
            <a:r>
              <a:rPr lang="en-US" baseline="-25000" dirty="0" smtClean="0"/>
              <a:t>0</a:t>
            </a:r>
            <a:endParaRPr lang="en-US" baseline="-25000" dirty="0"/>
          </a:p>
        </p:txBody>
      </p:sp>
      <p:sp>
        <p:nvSpPr>
          <p:cNvPr id="20" name="Left Brace 19"/>
          <p:cNvSpPr/>
          <p:nvPr/>
        </p:nvSpPr>
        <p:spPr>
          <a:xfrm rot="16200000">
            <a:off x="6337300" y="4572000"/>
            <a:ext cx="228600" cy="17526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6261100" y="5486400"/>
            <a:ext cx="457200" cy="369332"/>
          </a:xfrm>
          <a:prstGeom prst="rect">
            <a:avLst/>
          </a:prstGeom>
          <a:noFill/>
        </p:spPr>
        <p:txBody>
          <a:bodyPr wrap="square" rtlCol="0">
            <a:spAutoFit/>
          </a:bodyPr>
          <a:lstStyle/>
          <a:p>
            <a:r>
              <a:rPr lang="en-US" dirty="0"/>
              <a:t>M</a:t>
            </a:r>
            <a:r>
              <a:rPr lang="en-US" baseline="-25000" dirty="0" smtClean="0"/>
              <a:t>0</a:t>
            </a:r>
            <a:endParaRPr lang="en-US" baseline="-25000" dirty="0"/>
          </a:p>
        </p:txBody>
      </p:sp>
      <p:sp>
        <p:nvSpPr>
          <p:cNvPr id="22" name="TextBox 21"/>
          <p:cNvSpPr txBox="1"/>
          <p:nvPr/>
        </p:nvSpPr>
        <p:spPr>
          <a:xfrm>
            <a:off x="4965700" y="3733800"/>
            <a:ext cx="685800" cy="369332"/>
          </a:xfrm>
          <a:prstGeom prst="rect">
            <a:avLst/>
          </a:prstGeom>
          <a:noFill/>
        </p:spPr>
        <p:txBody>
          <a:bodyPr wrap="square" rtlCol="0">
            <a:spAutoFit/>
          </a:bodyPr>
          <a:lstStyle/>
          <a:p>
            <a:pPr algn="ctr"/>
            <a:r>
              <a:rPr lang="en-US" i="1" dirty="0" smtClean="0"/>
              <a:t>a</a:t>
            </a:r>
            <a:endParaRPr lang="en-US" i="1" dirty="0"/>
          </a:p>
        </p:txBody>
      </p:sp>
      <p:sp>
        <p:nvSpPr>
          <p:cNvPr id="23" name="TextBox 22"/>
          <p:cNvSpPr txBox="1"/>
          <p:nvPr/>
        </p:nvSpPr>
        <p:spPr>
          <a:xfrm>
            <a:off x="6108700" y="3733800"/>
            <a:ext cx="685800" cy="369332"/>
          </a:xfrm>
          <a:prstGeom prst="rect">
            <a:avLst/>
          </a:prstGeom>
          <a:noFill/>
        </p:spPr>
        <p:txBody>
          <a:bodyPr wrap="square" rtlCol="0">
            <a:spAutoFit/>
          </a:bodyPr>
          <a:lstStyle/>
          <a:p>
            <a:pPr algn="ctr"/>
            <a:r>
              <a:rPr lang="en-US" i="1" dirty="0" smtClean="0"/>
              <a:t>c</a:t>
            </a:r>
            <a:endParaRPr lang="en-US" i="1" dirty="0"/>
          </a:p>
        </p:txBody>
      </p:sp>
      <p:cxnSp>
        <p:nvCxnSpPr>
          <p:cNvPr id="24" name="Straight Connector 23"/>
          <p:cNvCxnSpPr/>
          <p:nvPr/>
        </p:nvCxnSpPr>
        <p:spPr>
          <a:xfrm>
            <a:off x="4965700" y="4191000"/>
            <a:ext cx="3048000" cy="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327900" y="4191000"/>
            <a:ext cx="0" cy="11430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575300" y="4191000"/>
            <a:ext cx="0" cy="11430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965700" y="3657600"/>
            <a:ext cx="2971800" cy="0"/>
          </a:xfrm>
          <a:prstGeom prst="line">
            <a:avLst/>
          </a:prstGeom>
          <a:ln>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880100" y="3657600"/>
            <a:ext cx="0" cy="1676400"/>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23100" y="3657600"/>
            <a:ext cx="0" cy="1676400"/>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5422900" y="3886200"/>
            <a:ext cx="685800" cy="369332"/>
          </a:xfrm>
          <a:prstGeom prst="rect">
            <a:avLst/>
          </a:prstGeom>
          <a:noFill/>
        </p:spPr>
        <p:txBody>
          <a:bodyPr wrap="square" rtlCol="0">
            <a:spAutoFit/>
          </a:bodyPr>
          <a:lstStyle/>
          <a:p>
            <a:pPr algn="ctr"/>
            <a:r>
              <a:rPr lang="en-US" i="1" dirty="0" smtClean="0"/>
              <a:t>b</a:t>
            </a:r>
            <a:endParaRPr lang="en-US" i="1" dirty="0"/>
          </a:p>
        </p:txBody>
      </p:sp>
      <p:sp>
        <p:nvSpPr>
          <p:cNvPr id="31" name="TextBox 30"/>
          <p:cNvSpPr txBox="1"/>
          <p:nvPr/>
        </p:nvSpPr>
        <p:spPr>
          <a:xfrm>
            <a:off x="6794500" y="3886200"/>
            <a:ext cx="685800" cy="369332"/>
          </a:xfrm>
          <a:prstGeom prst="rect">
            <a:avLst/>
          </a:prstGeom>
          <a:noFill/>
        </p:spPr>
        <p:txBody>
          <a:bodyPr wrap="square" rtlCol="0">
            <a:spAutoFit/>
          </a:bodyPr>
          <a:lstStyle/>
          <a:p>
            <a:pPr algn="ctr"/>
            <a:r>
              <a:rPr lang="en-US" i="1" dirty="0"/>
              <a:t>d</a:t>
            </a:r>
          </a:p>
        </p:txBody>
      </p:sp>
      <p:sp>
        <p:nvSpPr>
          <p:cNvPr id="32" name="TextBox 31"/>
          <p:cNvSpPr txBox="1"/>
          <p:nvPr/>
        </p:nvSpPr>
        <p:spPr>
          <a:xfrm>
            <a:off x="5727700" y="5410200"/>
            <a:ext cx="457200" cy="369332"/>
          </a:xfrm>
          <a:prstGeom prst="rect">
            <a:avLst/>
          </a:prstGeom>
          <a:noFill/>
        </p:spPr>
        <p:txBody>
          <a:bodyPr wrap="square" rtlCol="0">
            <a:spAutoFit/>
          </a:bodyPr>
          <a:lstStyle/>
          <a:p>
            <a:r>
              <a:rPr lang="en-US" dirty="0" smtClean="0">
                <a:solidFill>
                  <a:srgbClr val="FF0000"/>
                </a:solidFill>
              </a:rPr>
              <a:t>S</a:t>
            </a:r>
            <a:r>
              <a:rPr lang="en-US" baseline="-25000" dirty="0" smtClean="0">
                <a:solidFill>
                  <a:srgbClr val="FF0000"/>
                </a:solidFill>
              </a:rPr>
              <a:t>1</a:t>
            </a:r>
            <a:endParaRPr lang="en-US" baseline="-25000" dirty="0">
              <a:solidFill>
                <a:srgbClr val="FF0000"/>
              </a:solidFill>
            </a:endParaRPr>
          </a:p>
        </p:txBody>
      </p:sp>
      <p:sp>
        <p:nvSpPr>
          <p:cNvPr id="33" name="TextBox 32"/>
          <p:cNvSpPr txBox="1"/>
          <p:nvPr/>
        </p:nvSpPr>
        <p:spPr>
          <a:xfrm>
            <a:off x="6794500" y="5410200"/>
            <a:ext cx="457200" cy="369332"/>
          </a:xfrm>
          <a:prstGeom prst="rect">
            <a:avLst/>
          </a:prstGeom>
          <a:noFill/>
        </p:spPr>
        <p:txBody>
          <a:bodyPr wrap="square" rtlCol="0">
            <a:spAutoFit/>
          </a:bodyPr>
          <a:lstStyle/>
          <a:p>
            <a:r>
              <a:rPr lang="en-US" dirty="0">
                <a:solidFill>
                  <a:srgbClr val="FF0000"/>
                </a:solidFill>
              </a:rPr>
              <a:t>D</a:t>
            </a:r>
            <a:r>
              <a:rPr lang="en-US" baseline="-25000" dirty="0" smtClean="0">
                <a:solidFill>
                  <a:srgbClr val="FF0000"/>
                </a:solidFill>
              </a:rPr>
              <a:t>1</a:t>
            </a:r>
            <a:endParaRPr lang="en-US" baseline="-25000" dirty="0">
              <a:solidFill>
                <a:srgbClr val="FF0000"/>
              </a:solidFill>
            </a:endParaRPr>
          </a:p>
        </p:txBody>
      </p:sp>
      <p:sp>
        <p:nvSpPr>
          <p:cNvPr id="34" name="Left Brace 33"/>
          <p:cNvSpPr/>
          <p:nvPr/>
        </p:nvSpPr>
        <p:spPr>
          <a:xfrm rot="5400000" flipV="1">
            <a:off x="6337300" y="4648200"/>
            <a:ext cx="228600" cy="1143000"/>
          </a:xfrm>
          <a:prstGeom prst="leftBrace">
            <a:avLst>
              <a:gd name="adj1" fmla="val 44444"/>
              <a:gd name="adj2" fmla="val 50000"/>
            </a:avLst>
          </a:prstGeom>
          <a:ln>
            <a:solidFill>
              <a:srgbClr val="FF0000"/>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TextBox 34"/>
          <p:cNvSpPr txBox="1"/>
          <p:nvPr/>
        </p:nvSpPr>
        <p:spPr>
          <a:xfrm>
            <a:off x="6261100" y="4800600"/>
            <a:ext cx="457200" cy="369332"/>
          </a:xfrm>
          <a:prstGeom prst="rect">
            <a:avLst/>
          </a:prstGeom>
          <a:noFill/>
        </p:spPr>
        <p:txBody>
          <a:bodyPr wrap="square" rtlCol="0">
            <a:spAutoFit/>
          </a:bodyPr>
          <a:lstStyle/>
          <a:p>
            <a:r>
              <a:rPr lang="en-US" dirty="0" smtClean="0">
                <a:solidFill>
                  <a:srgbClr val="FF0000"/>
                </a:solidFill>
              </a:rPr>
              <a:t>M</a:t>
            </a:r>
            <a:r>
              <a:rPr lang="en-US" baseline="-25000" dirty="0" smtClean="0">
                <a:solidFill>
                  <a:srgbClr val="FF0000"/>
                </a:solidFill>
              </a:rPr>
              <a:t>1</a:t>
            </a:r>
            <a:endParaRPr lang="en-US" baseline="-25000" dirty="0">
              <a:solidFill>
                <a:srgbClr val="FF0000"/>
              </a:solidFill>
            </a:endParaRPr>
          </a:p>
        </p:txBody>
      </p:sp>
      <p:sp>
        <p:nvSpPr>
          <p:cNvPr id="36" name="Left Brace 35"/>
          <p:cNvSpPr/>
          <p:nvPr/>
        </p:nvSpPr>
        <p:spPr>
          <a:xfrm flipV="1">
            <a:off x="4737100" y="3657600"/>
            <a:ext cx="228600" cy="533400"/>
          </a:xfrm>
          <a:prstGeom prst="leftBrace">
            <a:avLst>
              <a:gd name="adj1" fmla="val 44444"/>
              <a:gd name="adj2" fmla="val 50000"/>
            </a:avLst>
          </a:prstGeom>
          <a:ln>
            <a:solidFill>
              <a:srgbClr val="FF0000"/>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TextBox 36"/>
          <p:cNvSpPr txBox="1"/>
          <p:nvPr/>
        </p:nvSpPr>
        <p:spPr>
          <a:xfrm>
            <a:off x="4356100" y="3733800"/>
            <a:ext cx="533400" cy="369332"/>
          </a:xfrm>
          <a:prstGeom prst="rect">
            <a:avLst/>
          </a:prstGeom>
          <a:noFill/>
        </p:spPr>
        <p:txBody>
          <a:bodyPr wrap="square" rtlCol="0">
            <a:spAutoFit/>
          </a:bodyPr>
          <a:lstStyle/>
          <a:p>
            <a:pPr algn="ctr"/>
            <a:r>
              <a:rPr lang="en-US" i="1" dirty="0">
                <a:solidFill>
                  <a:srgbClr val="FF0000"/>
                </a:solidFill>
              </a:rPr>
              <a:t>t</a:t>
            </a:r>
          </a:p>
        </p:txBody>
      </p:sp>
      <p:sp>
        <p:nvSpPr>
          <p:cNvPr id="38" name="TextBox 37"/>
          <p:cNvSpPr txBox="1"/>
          <p:nvPr/>
        </p:nvSpPr>
        <p:spPr>
          <a:xfrm>
            <a:off x="3822700" y="3429000"/>
            <a:ext cx="1143000" cy="369332"/>
          </a:xfrm>
          <a:prstGeom prst="rect">
            <a:avLst/>
          </a:prstGeom>
          <a:noFill/>
        </p:spPr>
        <p:txBody>
          <a:bodyPr wrap="square" rtlCol="0">
            <a:spAutoFit/>
          </a:bodyPr>
          <a:lstStyle/>
          <a:p>
            <a:r>
              <a:rPr lang="en-US" dirty="0" smtClean="0">
                <a:solidFill>
                  <a:srgbClr val="FF0000"/>
                </a:solidFill>
              </a:rPr>
              <a:t>P</a:t>
            </a:r>
            <a:r>
              <a:rPr lang="en-US" baseline="-25000" dirty="0" smtClean="0">
                <a:solidFill>
                  <a:srgbClr val="FF0000"/>
                </a:solidFill>
              </a:rPr>
              <a:t>1</a:t>
            </a:r>
            <a:r>
              <a:rPr lang="en-US" dirty="0" smtClean="0">
                <a:solidFill>
                  <a:srgbClr val="FF0000"/>
                </a:solidFill>
              </a:rPr>
              <a:t>=</a:t>
            </a:r>
            <a:r>
              <a:rPr lang="en-US" dirty="0" err="1" smtClean="0">
                <a:solidFill>
                  <a:srgbClr val="FF0000"/>
                </a:solidFill>
              </a:rPr>
              <a:t>P</a:t>
            </a:r>
            <a:r>
              <a:rPr lang="en-US" baseline="-25000" dirty="0" err="1" smtClean="0">
                <a:solidFill>
                  <a:srgbClr val="FF0000"/>
                </a:solidFill>
              </a:rPr>
              <a:t>W</a:t>
            </a:r>
            <a:r>
              <a:rPr lang="en-US" dirty="0" err="1">
                <a:solidFill>
                  <a:srgbClr val="FF0000"/>
                </a:solidFill>
              </a:rPr>
              <a:t>+</a:t>
            </a:r>
            <a:r>
              <a:rPr lang="en-US" i="1" dirty="0" err="1">
                <a:solidFill>
                  <a:srgbClr val="FF0000"/>
                </a:solidFill>
              </a:rPr>
              <a:t>t</a:t>
            </a:r>
            <a:endParaRPr lang="en-US" baseline="-25000" dirty="0">
              <a:solidFill>
                <a:srgbClr val="FF0000"/>
              </a:solidFill>
            </a:endParaRPr>
          </a:p>
        </p:txBody>
      </p:sp>
      <p:sp>
        <p:nvSpPr>
          <p:cNvPr id="39" name="TextBox 38"/>
          <p:cNvSpPr txBox="1"/>
          <p:nvPr/>
        </p:nvSpPr>
        <p:spPr>
          <a:xfrm>
            <a:off x="4432300" y="2336800"/>
            <a:ext cx="685800" cy="369332"/>
          </a:xfrm>
          <a:prstGeom prst="rect">
            <a:avLst/>
          </a:prstGeom>
          <a:noFill/>
        </p:spPr>
        <p:txBody>
          <a:bodyPr wrap="square" rtlCol="0">
            <a:spAutoFit/>
          </a:bodyPr>
          <a:lstStyle/>
          <a:p>
            <a:r>
              <a:rPr lang="en-US" dirty="0" err="1" smtClean="0"/>
              <a:t>P</a:t>
            </a:r>
            <a:r>
              <a:rPr lang="en-US" baseline="-25000" dirty="0" err="1" smtClean="0"/>
              <a:t>aut</a:t>
            </a:r>
            <a:endParaRPr lang="en-US" baseline="-25000" dirty="0"/>
          </a:p>
        </p:txBody>
      </p:sp>
      <p:cxnSp>
        <p:nvCxnSpPr>
          <p:cNvPr id="40" name="Straight Connector 39"/>
          <p:cNvCxnSpPr/>
          <p:nvPr/>
        </p:nvCxnSpPr>
        <p:spPr>
          <a:xfrm>
            <a:off x="4889500" y="2590800"/>
            <a:ext cx="15240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1651000" y="3302000"/>
            <a:ext cx="1866900" cy="830997"/>
          </a:xfrm>
          <a:prstGeom prst="rect">
            <a:avLst/>
          </a:prstGeom>
          <a:noFill/>
        </p:spPr>
        <p:txBody>
          <a:bodyPr wrap="square" rtlCol="0">
            <a:spAutoFit/>
          </a:bodyPr>
          <a:lstStyle/>
          <a:p>
            <a:pPr algn="ctr"/>
            <a:r>
              <a:rPr lang="en-US" sz="2400" dirty="0" err="1" smtClean="0">
                <a:solidFill>
                  <a:srgbClr val="FF0000"/>
                </a:solidFill>
              </a:rPr>
              <a:t>Harberger</a:t>
            </a:r>
            <a:r>
              <a:rPr lang="en-US" sz="2400" dirty="0" smtClean="0">
                <a:solidFill>
                  <a:srgbClr val="FF0000"/>
                </a:solidFill>
              </a:rPr>
              <a:t> triangles</a:t>
            </a:r>
          </a:p>
        </p:txBody>
      </p:sp>
      <p:sp>
        <p:nvSpPr>
          <p:cNvPr id="42" name="Text Box 36"/>
          <p:cNvSpPr txBox="1">
            <a:spLocks noChangeArrowheads="1"/>
          </p:cNvSpPr>
          <p:nvPr/>
        </p:nvSpPr>
        <p:spPr bwMode="auto">
          <a:xfrm>
            <a:off x="997250" y="4801320"/>
            <a:ext cx="3245312" cy="461665"/>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2400" dirty="0" smtClean="0">
                <a:solidFill>
                  <a:srgbClr val="FF0000"/>
                </a:solidFill>
                <a:latin typeface="Lucida Blackletter"/>
                <a:cs typeface="Lucida Blackletter"/>
              </a:rPr>
              <a:t>“</a:t>
            </a:r>
            <a:r>
              <a:rPr lang="en-US" sz="2400" dirty="0">
                <a:solidFill>
                  <a:srgbClr val="FF0000"/>
                </a:solidFill>
                <a:latin typeface="Lucida Blackletter"/>
                <a:cs typeface="Lucida Blackletter"/>
              </a:rPr>
              <a:t>Dead Weight Loss</a:t>
            </a:r>
            <a:r>
              <a:rPr lang="en-US" sz="2400" dirty="0" smtClean="0">
                <a:solidFill>
                  <a:srgbClr val="FF0000"/>
                </a:solidFill>
                <a:latin typeface="Lucida Blackletter"/>
                <a:cs typeface="Lucida Blackletter"/>
              </a:rPr>
              <a:t>”</a:t>
            </a:r>
            <a:endParaRPr lang="en-US" sz="2400" dirty="0">
              <a:solidFill>
                <a:srgbClr val="FF0000"/>
              </a:solidFill>
              <a:latin typeface="Lucida Blackletter"/>
              <a:cs typeface="Lucida Blackletter"/>
            </a:endParaRPr>
          </a:p>
        </p:txBody>
      </p:sp>
      <p:sp>
        <p:nvSpPr>
          <p:cNvPr id="43" name="TextBox 42"/>
          <p:cNvSpPr txBox="1"/>
          <p:nvPr/>
        </p:nvSpPr>
        <p:spPr>
          <a:xfrm>
            <a:off x="1651000" y="4406900"/>
            <a:ext cx="1866900" cy="461665"/>
          </a:xfrm>
          <a:prstGeom prst="rect">
            <a:avLst/>
          </a:prstGeom>
          <a:noFill/>
        </p:spPr>
        <p:txBody>
          <a:bodyPr wrap="square" rtlCol="0">
            <a:spAutoFit/>
          </a:bodyPr>
          <a:lstStyle/>
          <a:p>
            <a:pPr algn="ctr"/>
            <a:r>
              <a:rPr lang="en-US" sz="2400" dirty="0" smtClean="0">
                <a:solidFill>
                  <a:srgbClr val="FF0000"/>
                </a:solidFill>
              </a:rPr>
              <a:t>measure</a:t>
            </a:r>
          </a:p>
        </p:txBody>
      </p:sp>
      <p:pic>
        <p:nvPicPr>
          <p:cNvPr id="44" name="Picture 43"/>
          <p:cNvPicPr>
            <a:picLocks noChangeAspect="1"/>
          </p:cNvPicPr>
          <p:nvPr/>
        </p:nvPicPr>
        <p:blipFill>
          <a:blip r:embed="rId2"/>
          <a:stretch>
            <a:fillRect/>
          </a:stretch>
        </p:blipFill>
        <p:spPr>
          <a:xfrm>
            <a:off x="177800" y="2514600"/>
            <a:ext cx="1536700" cy="2032000"/>
          </a:xfrm>
          <a:prstGeom prst="rect">
            <a:avLst/>
          </a:prstGeom>
        </p:spPr>
      </p:pic>
    </p:spTree>
    <p:extLst>
      <p:ext uri="{BB962C8B-B14F-4D97-AF65-F5344CB8AC3E}">
        <p14:creationId xmlns:p14="http://schemas.microsoft.com/office/powerpoint/2010/main" val="179557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2" grpId="0"/>
      <p:bldP spid="23" grpId="0"/>
      <p:bldP spid="30" grpId="0"/>
      <p:bldP spid="31" grpId="0"/>
      <p:bldP spid="41"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127125"/>
          </a:xfrm>
        </p:spPr>
        <p:txBody>
          <a:bodyPr/>
          <a:lstStyle/>
          <a:p>
            <a:r>
              <a:rPr lang="en-US" dirty="0" smtClean="0"/>
              <a:t>Origins of Selected Terms</a:t>
            </a:r>
            <a:endParaRPr lang="en-US" dirty="0"/>
          </a:p>
        </p:txBody>
      </p:sp>
      <p:sp>
        <p:nvSpPr>
          <p:cNvPr id="3" name="Content Placeholder 2"/>
          <p:cNvSpPr>
            <a:spLocks noGrp="1"/>
          </p:cNvSpPr>
          <p:nvPr>
            <p:ph idx="1"/>
          </p:nvPr>
        </p:nvSpPr>
        <p:spPr>
          <a:xfrm>
            <a:off x="1390079" y="1692544"/>
            <a:ext cx="7239000" cy="5102935"/>
          </a:xfrm>
        </p:spPr>
        <p:txBody>
          <a:bodyPr/>
          <a:lstStyle/>
          <a:p>
            <a:r>
              <a:rPr lang="en-US" sz="2000" dirty="0" smtClean="0"/>
              <a:t>I’ll look here the starred items below, and others if there’s time </a:t>
            </a:r>
          </a:p>
          <a:p>
            <a:pPr lvl="1"/>
            <a:r>
              <a:rPr lang="en-US" sz="1800" dirty="0" smtClean="0"/>
              <a:t>*CES function</a:t>
            </a:r>
          </a:p>
          <a:p>
            <a:pPr lvl="1"/>
            <a:r>
              <a:rPr lang="en-US" sz="1800" dirty="0" smtClean="0"/>
              <a:t>Dixit-Stiglitz utility</a:t>
            </a:r>
          </a:p>
          <a:p>
            <a:pPr lvl="1"/>
            <a:r>
              <a:rPr lang="en-US" sz="1800" dirty="0" smtClean="0"/>
              <a:t>*Edgeworth box</a:t>
            </a:r>
          </a:p>
          <a:p>
            <a:pPr lvl="1"/>
            <a:r>
              <a:rPr lang="en-US" sz="1800" dirty="0" smtClean="0"/>
              <a:t>(*)Gravity model</a:t>
            </a:r>
          </a:p>
          <a:p>
            <a:pPr lvl="1"/>
            <a:r>
              <a:rPr lang="en-US" sz="1800" dirty="0" smtClean="0"/>
              <a:t>*</a:t>
            </a:r>
            <a:r>
              <a:rPr lang="en-US" sz="1800" dirty="0" err="1" smtClean="0"/>
              <a:t>Harberger</a:t>
            </a:r>
            <a:r>
              <a:rPr lang="en-US" sz="1800" dirty="0" smtClean="0"/>
              <a:t> triangle and Deadweight loss</a:t>
            </a:r>
          </a:p>
          <a:p>
            <a:pPr lvl="1"/>
            <a:r>
              <a:rPr lang="en-US" sz="1800" dirty="0" smtClean="0"/>
              <a:t>Lerner diagram</a:t>
            </a:r>
          </a:p>
          <a:p>
            <a:pPr lvl="1"/>
            <a:r>
              <a:rPr lang="en-US" sz="1800" dirty="0" smtClean="0"/>
              <a:t>Marshall-Lerner condition</a:t>
            </a:r>
          </a:p>
          <a:p>
            <a:pPr lvl="1"/>
            <a:r>
              <a:rPr lang="en-US" sz="1800" dirty="0" smtClean="0"/>
              <a:t>*Offer curve</a:t>
            </a:r>
          </a:p>
          <a:p>
            <a:pPr lvl="1"/>
            <a:r>
              <a:rPr lang="en-US" sz="1800" dirty="0" smtClean="0"/>
              <a:t>*Terms of trade</a:t>
            </a:r>
          </a:p>
          <a:p>
            <a:r>
              <a:rPr lang="en-US" sz="2000" dirty="0" smtClean="0"/>
              <a:t>For each I’ll look at the origin of </a:t>
            </a:r>
            <a:r>
              <a:rPr lang="en-US" sz="2000" dirty="0"/>
              <a:t>both </a:t>
            </a:r>
            <a:endParaRPr lang="en-US" sz="2000" dirty="0" smtClean="0"/>
          </a:p>
          <a:p>
            <a:pPr lvl="1"/>
            <a:r>
              <a:rPr lang="en-US" sz="1800" dirty="0" smtClean="0"/>
              <a:t>the idea (the substance), and</a:t>
            </a:r>
          </a:p>
          <a:p>
            <a:pPr lvl="1"/>
            <a:r>
              <a:rPr lang="en-US" sz="1800" dirty="0" smtClean="0"/>
              <a:t>the name.</a:t>
            </a:r>
          </a:p>
          <a:p>
            <a:endParaRPr lang="en-US" sz="20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4</a:t>
            </a:fld>
            <a:endParaRPr lang="en-US"/>
          </a:p>
        </p:txBody>
      </p:sp>
    </p:spTree>
    <p:extLst>
      <p:ext uri="{BB962C8B-B14F-4D97-AF65-F5344CB8AC3E}">
        <p14:creationId xmlns:p14="http://schemas.microsoft.com/office/powerpoint/2010/main" val="200374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27100"/>
            <a:ext cx="7239000" cy="1127125"/>
          </a:xfrm>
        </p:spPr>
        <p:txBody>
          <a:bodyPr/>
          <a:lstStyle/>
          <a:p>
            <a:pPr algn="ctr"/>
            <a:r>
              <a:rPr lang="en-US" sz="3600" dirty="0"/>
              <a:t>Origins of “</a:t>
            </a:r>
            <a:r>
              <a:rPr lang="en-US" sz="3600" dirty="0" err="1"/>
              <a:t>Harberger</a:t>
            </a:r>
            <a:r>
              <a:rPr lang="en-US" sz="3600" dirty="0"/>
              <a:t> triangle” and “Deadweight loss”</a:t>
            </a:r>
          </a:p>
        </p:txBody>
      </p:sp>
      <p:sp>
        <p:nvSpPr>
          <p:cNvPr id="3" name="Content Placeholder 2"/>
          <p:cNvSpPr>
            <a:spLocks noGrp="1"/>
          </p:cNvSpPr>
          <p:nvPr>
            <p:ph idx="1"/>
          </p:nvPr>
        </p:nvSpPr>
        <p:spPr>
          <a:xfrm>
            <a:off x="1447800" y="2274888"/>
            <a:ext cx="7239000" cy="2825389"/>
          </a:xfrm>
        </p:spPr>
        <p:txBody>
          <a:bodyPr/>
          <a:lstStyle/>
          <a:p>
            <a:r>
              <a:rPr lang="en-US" sz="2800" dirty="0" err="1" smtClean="0"/>
              <a:t>Harberger</a:t>
            </a:r>
            <a:r>
              <a:rPr lang="en-US" sz="2800" dirty="0" smtClean="0"/>
              <a:t> triangle</a:t>
            </a:r>
          </a:p>
          <a:p>
            <a:pPr lvl="1"/>
            <a:r>
              <a:rPr lang="en-US" sz="2400" dirty="0" smtClean="0"/>
              <a:t>Best source is Hines (1999)</a:t>
            </a:r>
          </a:p>
          <a:p>
            <a:pPr lvl="2"/>
            <a:r>
              <a:rPr lang="en-US" sz="2000" dirty="0" smtClean="0"/>
              <a:t>Idea goes back to </a:t>
            </a:r>
            <a:r>
              <a:rPr lang="en-US" sz="2000" dirty="0" err="1" smtClean="0"/>
              <a:t>Dupuit</a:t>
            </a:r>
            <a:r>
              <a:rPr lang="en-US" sz="2000" dirty="0" smtClean="0"/>
              <a:t> (1844) and, independently, </a:t>
            </a:r>
            <a:r>
              <a:rPr lang="en-US" sz="2000" dirty="0" err="1" smtClean="0"/>
              <a:t>Jenkin</a:t>
            </a:r>
            <a:r>
              <a:rPr lang="en-US" sz="2000" dirty="0" smtClean="0"/>
              <a:t> (1871-72)</a:t>
            </a:r>
          </a:p>
          <a:p>
            <a:pPr lvl="2"/>
            <a:r>
              <a:rPr lang="en-US" sz="2000" dirty="0" err="1" smtClean="0"/>
              <a:t>Harberger</a:t>
            </a:r>
            <a:r>
              <a:rPr lang="en-US" sz="2000" dirty="0" smtClean="0"/>
              <a:t> made repeated use of it, starting in 1954</a:t>
            </a:r>
          </a:p>
          <a:p>
            <a:pPr lvl="1"/>
            <a:r>
              <a:rPr lang="en-US" sz="2400" dirty="0" smtClean="0"/>
              <a:t>It wasn’t clearly called </a:t>
            </a:r>
            <a:r>
              <a:rPr lang="en-US" sz="2400" dirty="0" err="1" smtClean="0"/>
              <a:t>Harberger</a:t>
            </a:r>
            <a:r>
              <a:rPr lang="en-US" sz="2400" dirty="0" smtClean="0"/>
              <a:t> Triangle until 1976, but then by more than one author</a:t>
            </a:r>
          </a:p>
        </p:txBody>
      </p:sp>
      <p:sp>
        <p:nvSpPr>
          <p:cNvPr id="4" name="Slide Number Placeholder 3"/>
          <p:cNvSpPr>
            <a:spLocks noGrp="1"/>
          </p:cNvSpPr>
          <p:nvPr>
            <p:ph type="sldNum" sz="quarter" idx="10"/>
          </p:nvPr>
        </p:nvSpPr>
        <p:spPr/>
        <p:txBody>
          <a:bodyPr/>
          <a:lstStyle/>
          <a:p>
            <a:fld id="{6934DB79-9026-674A-8CB3-9EAE7ABF02E6}" type="slidenum">
              <a:rPr lang="en-US" smtClean="0"/>
              <a:pPr/>
              <a:t>40</a:t>
            </a:fld>
            <a:endParaRPr lang="en-US"/>
          </a:p>
        </p:txBody>
      </p:sp>
      <p:pic>
        <p:nvPicPr>
          <p:cNvPr id="7" name="Picture 6"/>
          <p:cNvPicPr>
            <a:picLocks noChangeAspect="1"/>
          </p:cNvPicPr>
          <p:nvPr/>
        </p:nvPicPr>
        <p:blipFill>
          <a:blip r:embed="rId2"/>
          <a:stretch>
            <a:fillRect/>
          </a:stretch>
        </p:blipFill>
        <p:spPr>
          <a:xfrm>
            <a:off x="190500" y="2832100"/>
            <a:ext cx="1587500" cy="2108200"/>
          </a:xfrm>
          <a:prstGeom prst="rect">
            <a:avLst/>
          </a:prstGeom>
        </p:spPr>
      </p:pic>
    </p:spTree>
    <p:extLst>
      <p:ext uri="{BB962C8B-B14F-4D97-AF65-F5344CB8AC3E}">
        <p14:creationId xmlns:p14="http://schemas.microsoft.com/office/powerpoint/2010/main" val="289606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27100"/>
            <a:ext cx="7239000" cy="1127125"/>
          </a:xfrm>
        </p:spPr>
        <p:txBody>
          <a:bodyPr/>
          <a:lstStyle/>
          <a:p>
            <a:pPr algn="ctr"/>
            <a:r>
              <a:rPr lang="en-US" sz="3600" dirty="0"/>
              <a:t>Origins of “</a:t>
            </a:r>
            <a:r>
              <a:rPr lang="en-US" sz="3600" dirty="0" err="1"/>
              <a:t>Harberger</a:t>
            </a:r>
            <a:r>
              <a:rPr lang="en-US" sz="3600" dirty="0"/>
              <a:t> triangle” and “Deadweight loss”</a:t>
            </a:r>
          </a:p>
        </p:txBody>
      </p:sp>
      <p:sp>
        <p:nvSpPr>
          <p:cNvPr id="3" name="Content Placeholder 2"/>
          <p:cNvSpPr>
            <a:spLocks noGrp="1"/>
          </p:cNvSpPr>
          <p:nvPr>
            <p:ph idx="1"/>
          </p:nvPr>
        </p:nvSpPr>
        <p:spPr>
          <a:xfrm>
            <a:off x="1447800" y="2274888"/>
            <a:ext cx="7239000" cy="3908762"/>
          </a:xfrm>
        </p:spPr>
        <p:txBody>
          <a:bodyPr/>
          <a:lstStyle/>
          <a:p>
            <a:r>
              <a:rPr lang="en-US" sz="2800" dirty="0" err="1" smtClean="0"/>
              <a:t>Harberger</a:t>
            </a:r>
            <a:r>
              <a:rPr lang="en-US" sz="2800" dirty="0" smtClean="0"/>
              <a:t> triangle applied to trade</a:t>
            </a:r>
          </a:p>
          <a:p>
            <a:pPr lvl="1"/>
            <a:r>
              <a:rPr lang="en-US" sz="2400" dirty="0" smtClean="0"/>
              <a:t>First done by Johnson (1958)</a:t>
            </a:r>
          </a:p>
          <a:p>
            <a:pPr lvl="1"/>
            <a:r>
              <a:rPr lang="en-US" sz="2400" dirty="0" smtClean="0"/>
              <a:t>The tool was used frequently, but without the </a:t>
            </a:r>
            <a:r>
              <a:rPr lang="en-US" sz="2400" dirty="0" err="1" smtClean="0"/>
              <a:t>Harberger</a:t>
            </a:r>
            <a:r>
              <a:rPr lang="en-US" sz="2400" dirty="0" smtClean="0"/>
              <a:t> name until 1989</a:t>
            </a:r>
          </a:p>
          <a:p>
            <a:pPr lvl="1"/>
            <a:r>
              <a:rPr lang="en-US" sz="2400" dirty="0" smtClean="0"/>
              <a:t>Then suddenly the “</a:t>
            </a:r>
            <a:r>
              <a:rPr lang="en-US" sz="2400" dirty="0" err="1" smtClean="0"/>
              <a:t>Harberger</a:t>
            </a:r>
            <a:r>
              <a:rPr lang="en-US" sz="2400" dirty="0" smtClean="0"/>
              <a:t> triangle” was mentioned in a trade context by </a:t>
            </a:r>
            <a:r>
              <a:rPr lang="en-US" sz="2400" dirty="0" err="1" smtClean="0"/>
              <a:t>Tullock</a:t>
            </a:r>
            <a:r>
              <a:rPr lang="en-US" sz="2400" dirty="0" smtClean="0"/>
              <a:t> (1989), Williamson (1990), and </a:t>
            </a:r>
            <a:r>
              <a:rPr lang="en-US" sz="2400" dirty="0" err="1" smtClean="0"/>
              <a:t>Vousden</a:t>
            </a:r>
            <a:r>
              <a:rPr lang="en-US" sz="2400" dirty="0" smtClean="0"/>
              <a:t> (1991)</a:t>
            </a:r>
          </a:p>
          <a:p>
            <a:r>
              <a:rPr lang="en-US" sz="2800" dirty="0" smtClean="0"/>
              <a:t>But trade economists have tended to prefer “deadweight loss”</a:t>
            </a:r>
          </a:p>
        </p:txBody>
      </p:sp>
      <p:sp>
        <p:nvSpPr>
          <p:cNvPr id="4" name="Slide Number Placeholder 3"/>
          <p:cNvSpPr>
            <a:spLocks noGrp="1"/>
          </p:cNvSpPr>
          <p:nvPr>
            <p:ph type="sldNum" sz="quarter" idx="10"/>
          </p:nvPr>
        </p:nvSpPr>
        <p:spPr/>
        <p:txBody>
          <a:bodyPr/>
          <a:lstStyle/>
          <a:p>
            <a:fld id="{6934DB79-9026-674A-8CB3-9EAE7ABF02E6}" type="slidenum">
              <a:rPr lang="en-US" smtClean="0"/>
              <a:pPr/>
              <a:t>41</a:t>
            </a:fld>
            <a:endParaRPr lang="en-US"/>
          </a:p>
        </p:txBody>
      </p:sp>
      <p:pic>
        <p:nvPicPr>
          <p:cNvPr id="5" name="Picture 4"/>
          <p:cNvPicPr>
            <a:picLocks noChangeAspect="1"/>
          </p:cNvPicPr>
          <p:nvPr/>
        </p:nvPicPr>
        <p:blipFill>
          <a:blip r:embed="rId2"/>
          <a:stretch>
            <a:fillRect/>
          </a:stretch>
        </p:blipFill>
        <p:spPr>
          <a:xfrm>
            <a:off x="190500" y="2781300"/>
            <a:ext cx="1511300" cy="2032000"/>
          </a:xfrm>
          <a:prstGeom prst="rect">
            <a:avLst/>
          </a:prstGeom>
        </p:spPr>
      </p:pic>
    </p:spTree>
    <p:extLst>
      <p:ext uri="{BB962C8B-B14F-4D97-AF65-F5344CB8AC3E}">
        <p14:creationId xmlns:p14="http://schemas.microsoft.com/office/powerpoint/2010/main" val="129704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27100"/>
            <a:ext cx="7239000" cy="1127125"/>
          </a:xfrm>
        </p:spPr>
        <p:txBody>
          <a:bodyPr/>
          <a:lstStyle/>
          <a:p>
            <a:pPr algn="ctr"/>
            <a:r>
              <a:rPr lang="en-US" sz="3600" dirty="0"/>
              <a:t>Origins of “</a:t>
            </a:r>
            <a:r>
              <a:rPr lang="en-US" sz="3600" dirty="0" err="1"/>
              <a:t>Harberger</a:t>
            </a:r>
            <a:r>
              <a:rPr lang="en-US" sz="3600" dirty="0"/>
              <a:t> triangle” and “Deadweight loss”</a:t>
            </a:r>
          </a:p>
        </p:txBody>
      </p:sp>
      <p:sp>
        <p:nvSpPr>
          <p:cNvPr id="3" name="Content Placeholder 2"/>
          <p:cNvSpPr>
            <a:spLocks noGrp="1"/>
          </p:cNvSpPr>
          <p:nvPr>
            <p:ph idx="1"/>
          </p:nvPr>
        </p:nvSpPr>
        <p:spPr>
          <a:xfrm>
            <a:off x="1447800" y="2274888"/>
            <a:ext cx="7239000" cy="2689967"/>
          </a:xfrm>
        </p:spPr>
        <p:txBody>
          <a:bodyPr/>
          <a:lstStyle/>
          <a:p>
            <a:r>
              <a:rPr lang="en-US" sz="2800" dirty="0" smtClean="0"/>
              <a:t>Deadweight loss</a:t>
            </a:r>
          </a:p>
          <a:p>
            <a:pPr lvl="1"/>
            <a:r>
              <a:rPr lang="en-US" sz="2400" dirty="0" smtClean="0"/>
              <a:t>Term was introduced to literature on both taxes and trade by Samuelson (1952):</a:t>
            </a:r>
          </a:p>
          <a:p>
            <a:pPr lvl="2"/>
            <a:r>
              <a:rPr lang="en-US" sz="2000" dirty="0" smtClean="0"/>
              <a:t>“and </a:t>
            </a:r>
            <a:r>
              <a:rPr lang="en-US" sz="2000" dirty="0"/>
              <a:t>the </a:t>
            </a:r>
            <a:r>
              <a:rPr lang="en-US" sz="2000" dirty="0">
                <a:solidFill>
                  <a:srgbClr val="008000"/>
                </a:solidFill>
              </a:rPr>
              <a:t>"deadweight loss"</a:t>
            </a:r>
            <a:r>
              <a:rPr lang="en-US" sz="2000" dirty="0"/>
              <a:t> resulting from interferences with perfect competition</a:t>
            </a:r>
            <a:r>
              <a:rPr lang="en-US" sz="2000" dirty="0" smtClean="0"/>
              <a:t>.”</a:t>
            </a:r>
          </a:p>
          <a:p>
            <a:pPr lvl="2"/>
            <a:r>
              <a:rPr lang="en-US" sz="2000" dirty="0" smtClean="0"/>
              <a:t>His use of quotation marks suggests (oddly) that term was not yet standard</a:t>
            </a:r>
          </a:p>
        </p:txBody>
      </p:sp>
      <p:sp>
        <p:nvSpPr>
          <p:cNvPr id="4" name="Slide Number Placeholder 3"/>
          <p:cNvSpPr>
            <a:spLocks noGrp="1"/>
          </p:cNvSpPr>
          <p:nvPr>
            <p:ph type="sldNum" sz="quarter" idx="10"/>
          </p:nvPr>
        </p:nvSpPr>
        <p:spPr/>
        <p:txBody>
          <a:bodyPr/>
          <a:lstStyle/>
          <a:p>
            <a:fld id="{6934DB79-9026-674A-8CB3-9EAE7ABF02E6}" type="slidenum">
              <a:rPr lang="en-US" smtClean="0"/>
              <a:pPr/>
              <a:t>42</a:t>
            </a:fld>
            <a:endParaRPr lang="en-US"/>
          </a:p>
        </p:txBody>
      </p:sp>
      <p:pic>
        <p:nvPicPr>
          <p:cNvPr id="5" name="Picture 4"/>
          <p:cNvPicPr>
            <a:picLocks noChangeAspect="1"/>
          </p:cNvPicPr>
          <p:nvPr/>
        </p:nvPicPr>
        <p:blipFill>
          <a:blip r:embed="rId2"/>
          <a:stretch>
            <a:fillRect/>
          </a:stretch>
        </p:blipFill>
        <p:spPr>
          <a:xfrm>
            <a:off x="292100" y="2870200"/>
            <a:ext cx="1549400" cy="1549400"/>
          </a:xfrm>
          <a:prstGeom prst="rect">
            <a:avLst/>
          </a:prstGeom>
        </p:spPr>
      </p:pic>
    </p:spTree>
    <p:extLst>
      <p:ext uri="{BB962C8B-B14F-4D97-AF65-F5344CB8AC3E}">
        <p14:creationId xmlns:p14="http://schemas.microsoft.com/office/powerpoint/2010/main" val="18548905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27100"/>
            <a:ext cx="7239000" cy="1127125"/>
          </a:xfrm>
        </p:spPr>
        <p:txBody>
          <a:bodyPr/>
          <a:lstStyle/>
          <a:p>
            <a:pPr algn="ctr"/>
            <a:r>
              <a:rPr lang="en-US" sz="3600" dirty="0"/>
              <a:t>Origins of “</a:t>
            </a:r>
            <a:r>
              <a:rPr lang="en-US" sz="3600" dirty="0" err="1"/>
              <a:t>Harberger</a:t>
            </a:r>
            <a:r>
              <a:rPr lang="en-US" sz="3600" dirty="0"/>
              <a:t> triangle” and “Deadweight loss”</a:t>
            </a:r>
          </a:p>
        </p:txBody>
      </p:sp>
      <p:sp>
        <p:nvSpPr>
          <p:cNvPr id="3" name="Content Placeholder 2"/>
          <p:cNvSpPr>
            <a:spLocks noGrp="1"/>
          </p:cNvSpPr>
          <p:nvPr>
            <p:ph idx="1"/>
          </p:nvPr>
        </p:nvSpPr>
        <p:spPr>
          <a:xfrm>
            <a:off x="1447800" y="2274888"/>
            <a:ext cx="7239000" cy="2763834"/>
          </a:xfrm>
        </p:spPr>
        <p:txBody>
          <a:bodyPr/>
          <a:lstStyle/>
          <a:p>
            <a:r>
              <a:rPr lang="en-US" sz="2800" dirty="0" smtClean="0"/>
              <a:t>Deadweight loss</a:t>
            </a:r>
          </a:p>
          <a:p>
            <a:pPr lvl="1"/>
            <a:r>
              <a:rPr lang="en-US" sz="2400" dirty="0" smtClean="0"/>
              <a:t>Prior to Samuelson, I’ve only found “dead loss” for this purpose:</a:t>
            </a:r>
          </a:p>
          <a:p>
            <a:pPr lvl="1"/>
            <a:r>
              <a:rPr lang="en-US" sz="2400" dirty="0" smtClean="0"/>
              <a:t>Earliest was </a:t>
            </a:r>
            <a:r>
              <a:rPr lang="en-US" sz="2400" dirty="0" err="1" smtClean="0"/>
              <a:t>Bickerdike</a:t>
            </a:r>
            <a:r>
              <a:rPr lang="en-US" sz="2400" dirty="0" smtClean="0"/>
              <a:t> (1906):</a:t>
            </a:r>
          </a:p>
          <a:p>
            <a:pPr lvl="2"/>
            <a:r>
              <a:rPr lang="en-US" sz="2000" dirty="0" smtClean="0"/>
              <a:t>“It </a:t>
            </a:r>
            <a:r>
              <a:rPr lang="en-US" sz="2000" dirty="0"/>
              <a:t>can be shown geometrically that the </a:t>
            </a:r>
            <a:r>
              <a:rPr lang="en-US" sz="2000" dirty="0">
                <a:solidFill>
                  <a:srgbClr val="008000"/>
                </a:solidFill>
              </a:rPr>
              <a:t>"loss" </a:t>
            </a:r>
            <a:r>
              <a:rPr lang="en-US" sz="2000" i="1" dirty="0"/>
              <a:t>Aka</a:t>
            </a:r>
            <a:r>
              <a:rPr lang="en-US" sz="2000" dirty="0"/>
              <a:t> comprises all the dead loss involved in the reduction of imports, including the waste of energy</a:t>
            </a:r>
            <a:r>
              <a:rPr lang="en-US" sz="2000" dirty="0" smtClean="0"/>
              <a:t>.”</a:t>
            </a:r>
          </a:p>
        </p:txBody>
      </p:sp>
      <p:sp>
        <p:nvSpPr>
          <p:cNvPr id="4" name="Slide Number Placeholder 3"/>
          <p:cNvSpPr>
            <a:spLocks noGrp="1"/>
          </p:cNvSpPr>
          <p:nvPr>
            <p:ph type="sldNum" sz="quarter" idx="10"/>
          </p:nvPr>
        </p:nvSpPr>
        <p:spPr/>
        <p:txBody>
          <a:bodyPr/>
          <a:lstStyle/>
          <a:p>
            <a:fld id="{6934DB79-9026-674A-8CB3-9EAE7ABF02E6}" type="slidenum">
              <a:rPr lang="en-US" smtClean="0"/>
              <a:pPr/>
              <a:t>43</a:t>
            </a:fld>
            <a:endParaRPr lang="en-US"/>
          </a:p>
        </p:txBody>
      </p:sp>
    </p:spTree>
    <p:extLst>
      <p:ext uri="{BB962C8B-B14F-4D97-AF65-F5344CB8AC3E}">
        <p14:creationId xmlns:p14="http://schemas.microsoft.com/office/powerpoint/2010/main" val="7527511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27100"/>
            <a:ext cx="7239000" cy="1127125"/>
          </a:xfrm>
        </p:spPr>
        <p:txBody>
          <a:bodyPr/>
          <a:lstStyle/>
          <a:p>
            <a:pPr algn="ctr"/>
            <a:r>
              <a:rPr lang="en-US" sz="3600" dirty="0"/>
              <a:t>Origins of “</a:t>
            </a:r>
            <a:r>
              <a:rPr lang="en-US" sz="3600" dirty="0" err="1"/>
              <a:t>Harberger</a:t>
            </a:r>
            <a:r>
              <a:rPr lang="en-US" sz="3600" dirty="0"/>
              <a:t> triangle” and “Deadweight loss”</a:t>
            </a:r>
          </a:p>
        </p:txBody>
      </p:sp>
      <p:sp>
        <p:nvSpPr>
          <p:cNvPr id="3" name="Content Placeholder 2"/>
          <p:cNvSpPr>
            <a:spLocks noGrp="1"/>
          </p:cNvSpPr>
          <p:nvPr>
            <p:ph idx="1"/>
          </p:nvPr>
        </p:nvSpPr>
        <p:spPr>
          <a:xfrm>
            <a:off x="1447800" y="2274888"/>
            <a:ext cx="7239000" cy="2012859"/>
          </a:xfrm>
        </p:spPr>
        <p:txBody>
          <a:bodyPr/>
          <a:lstStyle/>
          <a:p>
            <a:r>
              <a:rPr lang="en-US" sz="2800" dirty="0" smtClean="0"/>
              <a:t>Deadweight loss</a:t>
            </a:r>
          </a:p>
          <a:p>
            <a:pPr lvl="1"/>
            <a:r>
              <a:rPr lang="en-US" sz="2400" dirty="0" smtClean="0"/>
              <a:t>After Samuelson (1952), several more uses by Samuelson in the 50s</a:t>
            </a:r>
          </a:p>
          <a:p>
            <a:pPr lvl="1"/>
            <a:r>
              <a:rPr lang="en-US" sz="2000" dirty="0" smtClean="0"/>
              <a:t>Then 26 uses of “deadweight loss” in 1961-70, mostly by others</a:t>
            </a:r>
          </a:p>
        </p:txBody>
      </p:sp>
      <p:sp>
        <p:nvSpPr>
          <p:cNvPr id="4" name="Slide Number Placeholder 3"/>
          <p:cNvSpPr>
            <a:spLocks noGrp="1"/>
          </p:cNvSpPr>
          <p:nvPr>
            <p:ph type="sldNum" sz="quarter" idx="10"/>
          </p:nvPr>
        </p:nvSpPr>
        <p:spPr/>
        <p:txBody>
          <a:bodyPr/>
          <a:lstStyle/>
          <a:p>
            <a:fld id="{6934DB79-9026-674A-8CB3-9EAE7ABF02E6}" type="slidenum">
              <a:rPr lang="en-US" smtClean="0"/>
              <a:pPr/>
              <a:t>44</a:t>
            </a:fld>
            <a:endParaRPr lang="en-US"/>
          </a:p>
        </p:txBody>
      </p:sp>
    </p:spTree>
    <p:extLst>
      <p:ext uri="{BB962C8B-B14F-4D97-AF65-F5344CB8AC3E}">
        <p14:creationId xmlns:p14="http://schemas.microsoft.com/office/powerpoint/2010/main" val="13493085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27100"/>
            <a:ext cx="7239000" cy="1127125"/>
          </a:xfrm>
        </p:spPr>
        <p:txBody>
          <a:bodyPr/>
          <a:lstStyle/>
          <a:p>
            <a:pPr algn="ctr"/>
            <a:r>
              <a:rPr lang="en-US" sz="3600" dirty="0"/>
              <a:t>Origins of “</a:t>
            </a:r>
            <a:r>
              <a:rPr lang="en-US" sz="3600" dirty="0" err="1"/>
              <a:t>Harberger</a:t>
            </a:r>
            <a:r>
              <a:rPr lang="en-US" sz="3600" dirty="0"/>
              <a:t> triangle” and “Deadweight loss”</a:t>
            </a:r>
          </a:p>
        </p:txBody>
      </p:sp>
      <p:sp>
        <p:nvSpPr>
          <p:cNvPr id="3" name="Content Placeholder 2"/>
          <p:cNvSpPr>
            <a:spLocks noGrp="1"/>
          </p:cNvSpPr>
          <p:nvPr>
            <p:ph idx="1"/>
          </p:nvPr>
        </p:nvSpPr>
        <p:spPr>
          <a:xfrm>
            <a:off x="1447800" y="2274888"/>
            <a:ext cx="7239000" cy="2394502"/>
          </a:xfrm>
        </p:spPr>
        <p:txBody>
          <a:bodyPr/>
          <a:lstStyle/>
          <a:p>
            <a:r>
              <a:rPr lang="en-US" sz="2400" dirty="0" smtClean="0"/>
              <a:t>No uniformity regarding</a:t>
            </a:r>
          </a:p>
          <a:p>
            <a:pPr marL="1257300" lvl="2" indent="-342900">
              <a:buFont typeface="+mj-lt"/>
              <a:buAutoNum type="arabicPeriod"/>
            </a:pPr>
            <a:r>
              <a:rPr lang="en-US" sz="1600" dirty="0" smtClean="0"/>
              <a:t>Deadweight loss</a:t>
            </a:r>
          </a:p>
          <a:p>
            <a:pPr marL="1257300" lvl="2" indent="-342900">
              <a:buFont typeface="+mj-lt"/>
              <a:buAutoNum type="arabicPeriod"/>
            </a:pPr>
            <a:r>
              <a:rPr lang="en-US" sz="1600" dirty="0" smtClean="0"/>
              <a:t>Dead-weight loss</a:t>
            </a:r>
          </a:p>
          <a:p>
            <a:pPr marL="1257300" lvl="2" indent="-342900">
              <a:buFont typeface="+mj-lt"/>
              <a:buAutoNum type="arabicPeriod"/>
            </a:pPr>
            <a:r>
              <a:rPr lang="en-US" sz="1600" dirty="0" smtClean="0"/>
              <a:t>Dead weight loss</a:t>
            </a:r>
          </a:p>
          <a:p>
            <a:pPr lvl="1"/>
            <a:r>
              <a:rPr lang="en-US" sz="2000" dirty="0" smtClean="0"/>
              <a:t>Samuelson (1960) himself used both #1 and #2 on the same page</a:t>
            </a:r>
          </a:p>
          <a:p>
            <a:pPr lvl="1"/>
            <a:r>
              <a:rPr lang="en-US" sz="2000" dirty="0" smtClean="0"/>
              <a:t>Google-scholar search 1970-2016 finds #1 favored</a:t>
            </a:r>
          </a:p>
        </p:txBody>
      </p:sp>
      <p:sp>
        <p:nvSpPr>
          <p:cNvPr id="4" name="Slide Number Placeholder 3"/>
          <p:cNvSpPr>
            <a:spLocks noGrp="1"/>
          </p:cNvSpPr>
          <p:nvPr>
            <p:ph type="sldNum" sz="quarter" idx="10"/>
          </p:nvPr>
        </p:nvSpPr>
        <p:spPr/>
        <p:txBody>
          <a:bodyPr/>
          <a:lstStyle/>
          <a:p>
            <a:fld id="{6934DB79-9026-674A-8CB3-9EAE7ABF02E6}" type="slidenum">
              <a:rPr lang="en-US" smtClean="0"/>
              <a:pPr/>
              <a:t>45</a:t>
            </a:fld>
            <a:endParaRPr lang="en-US"/>
          </a:p>
        </p:txBody>
      </p:sp>
    </p:spTree>
    <p:extLst>
      <p:ext uri="{BB962C8B-B14F-4D97-AF65-F5344CB8AC3E}">
        <p14:creationId xmlns:p14="http://schemas.microsoft.com/office/powerpoint/2010/main" val="33987450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127125"/>
          </a:xfrm>
          <a:ln w="127000">
            <a:solidFill>
              <a:schemeClr val="tx1"/>
            </a:solidFill>
          </a:ln>
        </p:spPr>
        <p:txBody>
          <a:bodyPr/>
          <a:lstStyle/>
          <a:p>
            <a:pPr algn="ctr">
              <a:lnSpc>
                <a:spcPct val="140000"/>
              </a:lnSpc>
            </a:pPr>
            <a:r>
              <a:rPr lang="en-US" dirty="0" smtClean="0"/>
              <a:t>Origins </a:t>
            </a:r>
            <a:r>
              <a:rPr lang="en-US" dirty="0"/>
              <a:t>of </a:t>
            </a:r>
            <a:r>
              <a:rPr lang="en-US" dirty="0" smtClean="0"/>
              <a:t>“Offer Curve”</a:t>
            </a:r>
            <a:endParaRPr lang="en-US"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46</a:t>
            </a:fld>
            <a:endParaRPr lang="en-US"/>
          </a:p>
        </p:txBody>
      </p:sp>
    </p:spTree>
    <p:extLst>
      <p:ext uri="{BB962C8B-B14F-4D97-AF65-F5344CB8AC3E}">
        <p14:creationId xmlns:p14="http://schemas.microsoft.com/office/powerpoint/2010/main" val="31380164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127125"/>
          </a:xfrm>
        </p:spPr>
        <p:txBody>
          <a:bodyPr/>
          <a:lstStyle/>
          <a:p>
            <a:r>
              <a:rPr lang="en-US" dirty="0" smtClean="0"/>
              <a:t>Origins </a:t>
            </a:r>
            <a:r>
              <a:rPr lang="en-US" dirty="0"/>
              <a:t>of “Offer Curve”</a:t>
            </a:r>
          </a:p>
        </p:txBody>
      </p:sp>
      <p:sp>
        <p:nvSpPr>
          <p:cNvPr id="3" name="Content Placeholder 2"/>
          <p:cNvSpPr>
            <a:spLocks noGrp="1"/>
          </p:cNvSpPr>
          <p:nvPr>
            <p:ph idx="1"/>
          </p:nvPr>
        </p:nvSpPr>
        <p:spPr>
          <a:xfrm>
            <a:off x="1390079" y="1692544"/>
            <a:ext cx="7239000" cy="2209836"/>
          </a:xfrm>
        </p:spPr>
        <p:txBody>
          <a:bodyPr/>
          <a:lstStyle/>
          <a:p>
            <a:r>
              <a:rPr lang="en-US" dirty="0" smtClean="0"/>
              <a:t>Diagram:</a:t>
            </a:r>
          </a:p>
          <a:p>
            <a:pPr lvl="1"/>
            <a:endParaRPr lang="en-US" dirty="0" smtClean="0"/>
          </a:p>
          <a:p>
            <a:pPr lvl="1"/>
            <a:endParaRPr lang="en-US" sz="2400" dirty="0" smtClean="0"/>
          </a:p>
          <a:p>
            <a:pPr lvl="1"/>
            <a:endParaRPr lang="en-US" sz="1200" dirty="0" smtClean="0"/>
          </a:p>
          <a:p>
            <a:pPr lvl="1"/>
            <a:endParaRPr lang="en-US" sz="24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47</a:t>
            </a:fld>
            <a:endParaRPr lang="en-US"/>
          </a:p>
        </p:txBody>
      </p:sp>
      <p:pic>
        <p:nvPicPr>
          <p:cNvPr id="7" name="Picture 6">
            <a:hlinkClick r:id="rId2"/>
          </p:cNvPr>
          <p:cNvPicPr>
            <a:picLocks noChangeAspect="1"/>
          </p:cNvPicPr>
          <p:nvPr/>
        </p:nvPicPr>
        <p:blipFill>
          <a:blip r:embed="rId3"/>
          <a:stretch>
            <a:fillRect/>
          </a:stretch>
        </p:blipFill>
        <p:spPr>
          <a:xfrm>
            <a:off x="7848600" y="3124200"/>
            <a:ext cx="508000" cy="508000"/>
          </a:xfrm>
          <a:prstGeom prst="rect">
            <a:avLst/>
          </a:prstGeom>
        </p:spPr>
      </p:pic>
      <p:pic>
        <p:nvPicPr>
          <p:cNvPr id="8" name="Picture 7"/>
          <p:cNvPicPr>
            <a:picLocks noChangeAspect="1"/>
          </p:cNvPicPr>
          <p:nvPr/>
        </p:nvPicPr>
        <p:blipFill>
          <a:blip r:embed="rId4"/>
          <a:stretch>
            <a:fillRect/>
          </a:stretch>
        </p:blipFill>
        <p:spPr>
          <a:xfrm>
            <a:off x="2957443" y="2251521"/>
            <a:ext cx="4694825" cy="4257079"/>
          </a:xfrm>
          <a:prstGeom prst="rect">
            <a:avLst/>
          </a:prstGeom>
        </p:spPr>
      </p:pic>
    </p:spTree>
    <p:extLst>
      <p:ext uri="{BB962C8B-B14F-4D97-AF65-F5344CB8AC3E}">
        <p14:creationId xmlns:p14="http://schemas.microsoft.com/office/powerpoint/2010/main" val="16232075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127125"/>
          </a:xfrm>
        </p:spPr>
        <p:txBody>
          <a:bodyPr/>
          <a:lstStyle/>
          <a:p>
            <a:r>
              <a:rPr lang="en-US" dirty="0" smtClean="0"/>
              <a:t>Origins </a:t>
            </a:r>
            <a:r>
              <a:rPr lang="en-US" dirty="0"/>
              <a:t>of “Offer Curve”</a:t>
            </a:r>
          </a:p>
        </p:txBody>
      </p:sp>
      <p:sp>
        <p:nvSpPr>
          <p:cNvPr id="3" name="Content Placeholder 2"/>
          <p:cNvSpPr>
            <a:spLocks noGrp="1"/>
          </p:cNvSpPr>
          <p:nvPr>
            <p:ph idx="1"/>
          </p:nvPr>
        </p:nvSpPr>
        <p:spPr>
          <a:xfrm>
            <a:off x="1390079" y="1692544"/>
            <a:ext cx="7239000" cy="5435334"/>
          </a:xfrm>
        </p:spPr>
        <p:txBody>
          <a:bodyPr/>
          <a:lstStyle/>
          <a:p>
            <a:r>
              <a:rPr lang="en-US" dirty="0" smtClean="0"/>
              <a:t>Substance:</a:t>
            </a:r>
          </a:p>
          <a:p>
            <a:pPr lvl="1"/>
            <a:r>
              <a:rPr lang="en-US" dirty="0" smtClean="0"/>
              <a:t>Marshall (1923)</a:t>
            </a:r>
          </a:p>
          <a:p>
            <a:pPr lvl="1"/>
            <a:r>
              <a:rPr lang="en-US" dirty="0" smtClean="0"/>
              <a:t>But as with M-L Condition, he did the work before 1879.</a:t>
            </a:r>
          </a:p>
          <a:p>
            <a:pPr lvl="1"/>
            <a:r>
              <a:rPr lang="en-US" dirty="0" smtClean="0"/>
              <a:t>He said credit should be shared with others, including</a:t>
            </a:r>
          </a:p>
          <a:p>
            <a:pPr lvl="2"/>
            <a:r>
              <a:rPr lang="en-US" dirty="0"/>
              <a:t> </a:t>
            </a:r>
            <a:r>
              <a:rPr lang="en-US" dirty="0" err="1" smtClean="0"/>
              <a:t>Auspitz</a:t>
            </a:r>
            <a:r>
              <a:rPr lang="en-US" dirty="0" smtClean="0"/>
              <a:t> und </a:t>
            </a:r>
            <a:r>
              <a:rPr lang="en-US" dirty="0" err="1" smtClean="0"/>
              <a:t>Lieben</a:t>
            </a:r>
            <a:r>
              <a:rPr lang="en-US" dirty="0"/>
              <a:t>. 1879. </a:t>
            </a:r>
            <a:r>
              <a:rPr lang="en-US" i="1" dirty="0" err="1"/>
              <a:t>Théorie</a:t>
            </a:r>
            <a:r>
              <a:rPr lang="en-US" i="1" dirty="0"/>
              <a:t> des </a:t>
            </a:r>
            <a:r>
              <a:rPr lang="en-US" i="1" dirty="0" err="1"/>
              <a:t>Preises</a:t>
            </a:r>
            <a:endParaRPr lang="en-US" dirty="0" smtClean="0"/>
          </a:p>
          <a:p>
            <a:pPr lvl="1"/>
            <a:endParaRPr lang="en-US" dirty="0" smtClean="0"/>
          </a:p>
          <a:p>
            <a:pPr lvl="1"/>
            <a:endParaRPr lang="en-US" sz="2400" dirty="0" smtClean="0"/>
          </a:p>
          <a:p>
            <a:pPr lvl="1"/>
            <a:endParaRPr lang="en-US" sz="1200" dirty="0" smtClean="0"/>
          </a:p>
          <a:p>
            <a:pPr lvl="1"/>
            <a:endParaRPr lang="en-US" sz="24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48</a:t>
            </a:fld>
            <a:endParaRPr lang="en-US"/>
          </a:p>
        </p:txBody>
      </p:sp>
      <p:pic>
        <p:nvPicPr>
          <p:cNvPr id="9" name="Picture 8"/>
          <p:cNvPicPr>
            <a:picLocks noChangeAspect="1"/>
          </p:cNvPicPr>
          <p:nvPr/>
        </p:nvPicPr>
        <p:blipFill>
          <a:blip r:embed="rId2"/>
          <a:stretch>
            <a:fillRect/>
          </a:stretch>
        </p:blipFill>
        <p:spPr>
          <a:xfrm>
            <a:off x="174326" y="2305631"/>
            <a:ext cx="1663700" cy="2362200"/>
          </a:xfrm>
          <a:prstGeom prst="rect">
            <a:avLst/>
          </a:prstGeom>
        </p:spPr>
      </p:pic>
    </p:spTree>
    <p:extLst>
      <p:ext uri="{BB962C8B-B14F-4D97-AF65-F5344CB8AC3E}">
        <p14:creationId xmlns:p14="http://schemas.microsoft.com/office/powerpoint/2010/main" val="28769827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127125"/>
          </a:xfrm>
        </p:spPr>
        <p:txBody>
          <a:bodyPr/>
          <a:lstStyle/>
          <a:p>
            <a:r>
              <a:rPr lang="en-US" dirty="0" smtClean="0"/>
              <a:t>Origins </a:t>
            </a:r>
            <a:r>
              <a:rPr lang="en-US" dirty="0"/>
              <a:t>of “Offer Curve”</a:t>
            </a:r>
          </a:p>
        </p:txBody>
      </p:sp>
      <p:sp>
        <p:nvSpPr>
          <p:cNvPr id="3" name="Content Placeholder 2"/>
          <p:cNvSpPr>
            <a:spLocks noGrp="1"/>
          </p:cNvSpPr>
          <p:nvPr>
            <p:ph idx="1"/>
          </p:nvPr>
        </p:nvSpPr>
        <p:spPr>
          <a:xfrm>
            <a:off x="1390079" y="1692544"/>
            <a:ext cx="7239000" cy="4019562"/>
          </a:xfrm>
        </p:spPr>
        <p:txBody>
          <a:bodyPr/>
          <a:lstStyle/>
          <a:p>
            <a:r>
              <a:rPr lang="en-US" dirty="0" smtClean="0"/>
              <a:t>The name:</a:t>
            </a:r>
          </a:p>
          <a:p>
            <a:pPr lvl="1"/>
            <a:r>
              <a:rPr lang="en-US" dirty="0" smtClean="0"/>
              <a:t>Marshall called his two curves only </a:t>
            </a:r>
            <a:r>
              <a:rPr lang="en-US" i="1" dirty="0" smtClean="0"/>
              <a:t>OE</a:t>
            </a:r>
            <a:r>
              <a:rPr lang="en-US" dirty="0" smtClean="0"/>
              <a:t> and </a:t>
            </a:r>
            <a:r>
              <a:rPr lang="en-US" i="1" dirty="0" smtClean="0"/>
              <a:t>OG</a:t>
            </a:r>
            <a:r>
              <a:rPr lang="en-US" dirty="0" smtClean="0"/>
              <a:t> (for England and Germany)</a:t>
            </a:r>
          </a:p>
          <a:p>
            <a:pPr lvl="1"/>
            <a:r>
              <a:rPr lang="en-US" dirty="0" smtClean="0"/>
              <a:t>He used “offer” only once:  “</a:t>
            </a:r>
            <a:r>
              <a:rPr lang="en-US" i="1" dirty="0" smtClean="0"/>
              <a:t>E</a:t>
            </a:r>
            <a:r>
              <a:rPr lang="en-US" dirty="0" smtClean="0"/>
              <a:t> </a:t>
            </a:r>
            <a:r>
              <a:rPr lang="en-US" dirty="0"/>
              <a:t>will be prepared to offer only </a:t>
            </a:r>
            <a:r>
              <a:rPr lang="en-US" i="1" dirty="0"/>
              <a:t>OM′′</a:t>
            </a:r>
            <a:r>
              <a:rPr lang="en-US" dirty="0"/>
              <a:t> of her bales in return for </a:t>
            </a:r>
            <a:r>
              <a:rPr lang="en-US" i="1" dirty="0"/>
              <a:t>P′′M′′</a:t>
            </a:r>
            <a:r>
              <a:rPr lang="en-US" dirty="0"/>
              <a:t> bales from </a:t>
            </a:r>
            <a:r>
              <a:rPr lang="en-US" i="1" dirty="0"/>
              <a:t>G</a:t>
            </a:r>
            <a:r>
              <a:rPr lang="en-US" dirty="0" smtClean="0"/>
              <a:t>.”</a:t>
            </a:r>
          </a:p>
          <a:p>
            <a:pPr lvl="1"/>
            <a:endParaRPr lang="en-US" sz="2400" dirty="0" smtClean="0"/>
          </a:p>
          <a:p>
            <a:pPr lvl="1"/>
            <a:endParaRPr lang="en-US" sz="1200" dirty="0" smtClean="0"/>
          </a:p>
          <a:p>
            <a:pPr lvl="1"/>
            <a:endParaRPr lang="en-US" sz="24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49</a:t>
            </a:fld>
            <a:endParaRPr lang="en-US"/>
          </a:p>
        </p:txBody>
      </p:sp>
    </p:spTree>
    <p:extLst>
      <p:ext uri="{BB962C8B-B14F-4D97-AF65-F5344CB8AC3E}">
        <p14:creationId xmlns:p14="http://schemas.microsoft.com/office/powerpoint/2010/main" val="3291989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127125"/>
          </a:xfrm>
          <a:ln w="127000">
            <a:solidFill>
              <a:schemeClr val="tx1"/>
            </a:solidFill>
          </a:ln>
        </p:spPr>
        <p:txBody>
          <a:bodyPr/>
          <a:lstStyle/>
          <a:p>
            <a:pPr algn="ctr">
              <a:lnSpc>
                <a:spcPct val="140000"/>
              </a:lnSpc>
            </a:pPr>
            <a:r>
              <a:rPr lang="en-US" dirty="0" smtClean="0"/>
              <a:t>Origins </a:t>
            </a:r>
            <a:r>
              <a:rPr lang="en-US" dirty="0"/>
              <a:t>of </a:t>
            </a:r>
            <a:r>
              <a:rPr lang="en-US" dirty="0" smtClean="0"/>
              <a:t>“</a:t>
            </a:r>
            <a:r>
              <a:rPr lang="en-US" dirty="0"/>
              <a:t>CES function</a:t>
            </a:r>
            <a:r>
              <a:rPr lang="en-US" dirty="0" smtClean="0"/>
              <a:t>”</a:t>
            </a:r>
            <a:endParaRPr lang="en-US"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5</a:t>
            </a:fld>
            <a:endParaRPr lang="en-US"/>
          </a:p>
        </p:txBody>
      </p:sp>
    </p:spTree>
    <p:extLst>
      <p:ext uri="{BB962C8B-B14F-4D97-AF65-F5344CB8AC3E}">
        <p14:creationId xmlns:p14="http://schemas.microsoft.com/office/powerpoint/2010/main" val="30549849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127125"/>
          </a:xfrm>
        </p:spPr>
        <p:txBody>
          <a:bodyPr/>
          <a:lstStyle/>
          <a:p>
            <a:r>
              <a:rPr lang="en-US" dirty="0" smtClean="0"/>
              <a:t>Origins </a:t>
            </a:r>
            <a:r>
              <a:rPr lang="en-US" dirty="0"/>
              <a:t>of “Offer Curve”</a:t>
            </a:r>
          </a:p>
        </p:txBody>
      </p:sp>
      <p:sp>
        <p:nvSpPr>
          <p:cNvPr id="3" name="Content Placeholder 2"/>
          <p:cNvSpPr>
            <a:spLocks noGrp="1"/>
          </p:cNvSpPr>
          <p:nvPr>
            <p:ph idx="1"/>
          </p:nvPr>
        </p:nvSpPr>
        <p:spPr>
          <a:xfrm>
            <a:off x="1390079" y="1692544"/>
            <a:ext cx="7239000" cy="5164491"/>
          </a:xfrm>
        </p:spPr>
        <p:txBody>
          <a:bodyPr/>
          <a:lstStyle/>
          <a:p>
            <a:r>
              <a:rPr lang="en-US" dirty="0" smtClean="0"/>
              <a:t>The name  --  my best candidate for having named it:</a:t>
            </a:r>
          </a:p>
          <a:p>
            <a:pPr lvl="1"/>
            <a:r>
              <a:rPr lang="en-US" dirty="0" smtClean="0"/>
              <a:t>Edgeworth (1894) (a 3-part article)</a:t>
            </a:r>
          </a:p>
          <a:p>
            <a:pPr lvl="2"/>
            <a:r>
              <a:rPr lang="en-US" dirty="0" smtClean="0"/>
              <a:t>In Part II, he showed the curves, using the verb “offer.”</a:t>
            </a:r>
          </a:p>
          <a:p>
            <a:pPr lvl="2"/>
            <a:r>
              <a:rPr lang="en-US" dirty="0" smtClean="0"/>
              <a:t>In Part III, referring to </a:t>
            </a:r>
            <a:r>
              <a:rPr lang="en-US" dirty="0" err="1"/>
              <a:t>Auspitz</a:t>
            </a:r>
            <a:r>
              <a:rPr lang="en-US" dirty="0"/>
              <a:t> und </a:t>
            </a:r>
            <a:r>
              <a:rPr lang="en-US" dirty="0" err="1" smtClean="0"/>
              <a:t>Lieben</a:t>
            </a:r>
            <a:r>
              <a:rPr lang="en-US" dirty="0" smtClean="0"/>
              <a:t>, he said </a:t>
            </a:r>
          </a:p>
          <a:p>
            <a:pPr lvl="3"/>
            <a:r>
              <a:rPr lang="en-US" dirty="0" smtClean="0"/>
              <a:t>“</a:t>
            </a:r>
            <a:r>
              <a:rPr lang="en-US" dirty="0"/>
              <a:t>Accordingly </a:t>
            </a:r>
            <a:r>
              <a:rPr lang="en-US" b="1" dirty="0">
                <a:solidFill>
                  <a:srgbClr val="008000"/>
                </a:solidFill>
              </a:rPr>
              <a:t>their supply- or offer- curve </a:t>
            </a:r>
            <a:r>
              <a:rPr lang="en-US" dirty="0"/>
              <a:t>is never inelastic in our sense of the term...</a:t>
            </a:r>
            <a:r>
              <a:rPr lang="en-US" dirty="0" smtClean="0"/>
              <a:t>.”</a:t>
            </a:r>
          </a:p>
          <a:p>
            <a:pPr lvl="1"/>
            <a:endParaRPr lang="en-US" sz="2400" dirty="0" smtClean="0"/>
          </a:p>
          <a:p>
            <a:pPr lvl="1"/>
            <a:endParaRPr lang="en-US" sz="1200" dirty="0" smtClean="0"/>
          </a:p>
          <a:p>
            <a:pPr lvl="1"/>
            <a:endParaRPr lang="en-US" sz="24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50</a:t>
            </a:fld>
            <a:endParaRPr lang="en-US"/>
          </a:p>
        </p:txBody>
      </p:sp>
    </p:spTree>
    <p:extLst>
      <p:ext uri="{BB962C8B-B14F-4D97-AF65-F5344CB8AC3E}">
        <p14:creationId xmlns:p14="http://schemas.microsoft.com/office/powerpoint/2010/main" val="34989121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127125"/>
          </a:xfrm>
        </p:spPr>
        <p:txBody>
          <a:bodyPr/>
          <a:lstStyle/>
          <a:p>
            <a:r>
              <a:rPr lang="en-US" dirty="0" smtClean="0"/>
              <a:t>Origins </a:t>
            </a:r>
            <a:r>
              <a:rPr lang="en-US" dirty="0"/>
              <a:t>of “Offer Curve”</a:t>
            </a:r>
          </a:p>
        </p:txBody>
      </p:sp>
      <p:sp>
        <p:nvSpPr>
          <p:cNvPr id="3" name="Content Placeholder 2"/>
          <p:cNvSpPr>
            <a:spLocks noGrp="1"/>
          </p:cNvSpPr>
          <p:nvPr>
            <p:ph idx="1"/>
          </p:nvPr>
        </p:nvSpPr>
        <p:spPr>
          <a:xfrm>
            <a:off x="1390079" y="1692544"/>
            <a:ext cx="7239000" cy="4893647"/>
          </a:xfrm>
        </p:spPr>
        <p:txBody>
          <a:bodyPr/>
          <a:lstStyle/>
          <a:p>
            <a:r>
              <a:rPr lang="en-US" dirty="0" smtClean="0"/>
              <a:t>The name  --  others who deserve credit:</a:t>
            </a:r>
          </a:p>
          <a:p>
            <a:pPr lvl="1"/>
            <a:r>
              <a:rPr lang="en-US" dirty="0" err="1" smtClean="0"/>
              <a:t>Bowley</a:t>
            </a:r>
            <a:r>
              <a:rPr lang="en-US" dirty="0" smtClean="0"/>
              <a:t> (1924), who explicitly applied it to trade</a:t>
            </a:r>
          </a:p>
          <a:p>
            <a:pPr lvl="1"/>
            <a:r>
              <a:rPr lang="en-US" dirty="0"/>
              <a:t>Lerner (1936) “The Symmetry between Import and Export </a:t>
            </a:r>
            <a:r>
              <a:rPr lang="en-US" dirty="0" smtClean="0"/>
              <a:t>Taxes”</a:t>
            </a:r>
          </a:p>
          <a:p>
            <a:pPr lvl="2"/>
            <a:r>
              <a:rPr lang="en-US" dirty="0" smtClean="0"/>
              <a:t>Used it extensively for his analysis in his still widely-cited paper</a:t>
            </a:r>
          </a:p>
          <a:p>
            <a:pPr lvl="1"/>
            <a:endParaRPr lang="en-US" sz="2400" dirty="0" smtClean="0"/>
          </a:p>
          <a:p>
            <a:pPr lvl="1"/>
            <a:endParaRPr lang="en-US" sz="1200" dirty="0" smtClean="0"/>
          </a:p>
          <a:p>
            <a:pPr lvl="1"/>
            <a:endParaRPr lang="en-US" sz="24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51</a:t>
            </a:fld>
            <a:endParaRPr lang="en-US"/>
          </a:p>
        </p:txBody>
      </p:sp>
    </p:spTree>
    <p:extLst>
      <p:ext uri="{BB962C8B-B14F-4D97-AF65-F5344CB8AC3E}">
        <p14:creationId xmlns:p14="http://schemas.microsoft.com/office/powerpoint/2010/main" val="37683430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127125"/>
          </a:xfrm>
          <a:ln w="127000">
            <a:solidFill>
              <a:schemeClr val="tx1"/>
            </a:solidFill>
          </a:ln>
        </p:spPr>
        <p:txBody>
          <a:bodyPr/>
          <a:lstStyle/>
          <a:p>
            <a:pPr algn="ctr">
              <a:lnSpc>
                <a:spcPct val="140000"/>
              </a:lnSpc>
            </a:pPr>
            <a:r>
              <a:rPr lang="en-US" dirty="0" smtClean="0"/>
              <a:t>Origins </a:t>
            </a:r>
            <a:r>
              <a:rPr lang="en-US" dirty="0"/>
              <a:t>of </a:t>
            </a:r>
            <a:r>
              <a:rPr lang="en-US" dirty="0" smtClean="0"/>
              <a:t>“Terms of Trade”</a:t>
            </a:r>
            <a:endParaRPr lang="en-US"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52</a:t>
            </a:fld>
            <a:endParaRPr lang="en-US"/>
          </a:p>
        </p:txBody>
      </p:sp>
    </p:spTree>
    <p:extLst>
      <p:ext uri="{BB962C8B-B14F-4D97-AF65-F5344CB8AC3E}">
        <p14:creationId xmlns:p14="http://schemas.microsoft.com/office/powerpoint/2010/main" val="23948172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4875"/>
            <a:ext cx="7239000" cy="1127125"/>
          </a:xfrm>
        </p:spPr>
        <p:txBody>
          <a:bodyPr/>
          <a:lstStyle/>
          <a:p>
            <a:pPr algn="ctr"/>
            <a:r>
              <a:rPr lang="en-US" dirty="0" smtClean="0"/>
              <a:t>Origins </a:t>
            </a:r>
            <a:r>
              <a:rPr lang="en-US" dirty="0"/>
              <a:t>of </a:t>
            </a:r>
            <a:r>
              <a:rPr lang="en-US" dirty="0" smtClean="0"/>
              <a:t>“</a:t>
            </a:r>
            <a:r>
              <a:rPr lang="en-US" dirty="0"/>
              <a:t>Terms of Trade</a:t>
            </a:r>
            <a:r>
              <a:rPr lang="en-US" dirty="0" smtClean="0"/>
              <a:t>”</a:t>
            </a:r>
            <a:endParaRPr lang="en-US" dirty="0"/>
          </a:p>
        </p:txBody>
      </p:sp>
      <p:sp>
        <p:nvSpPr>
          <p:cNvPr id="3" name="Content Placeholder 2"/>
          <p:cNvSpPr>
            <a:spLocks noGrp="1"/>
          </p:cNvSpPr>
          <p:nvPr>
            <p:ph idx="1"/>
          </p:nvPr>
        </p:nvSpPr>
        <p:spPr>
          <a:xfrm>
            <a:off x="1390079" y="1692544"/>
            <a:ext cx="7239000" cy="4696670"/>
          </a:xfrm>
        </p:spPr>
        <p:txBody>
          <a:bodyPr/>
          <a:lstStyle/>
          <a:p>
            <a:r>
              <a:rPr lang="en-US" dirty="0" smtClean="0"/>
              <a:t>Definition</a:t>
            </a:r>
          </a:p>
          <a:p>
            <a:pPr lvl="1"/>
            <a:r>
              <a:rPr lang="en-US" dirty="0" smtClean="0"/>
              <a:t>The relative price, on world markets, of a country’s exports compared to its imports</a:t>
            </a:r>
            <a:r>
              <a:rPr lang="en-US" sz="2400" dirty="0" smtClean="0"/>
              <a:t> </a:t>
            </a:r>
          </a:p>
          <a:p>
            <a:pPr lvl="1"/>
            <a:r>
              <a:rPr lang="en-US" dirty="0" smtClean="0"/>
              <a:t>Most commonly, if</a:t>
            </a:r>
          </a:p>
          <a:p>
            <a:pPr marL="914400" lvl="2" indent="0">
              <a:buNone/>
            </a:pPr>
            <a:r>
              <a:rPr lang="en-US" i="1" dirty="0" smtClean="0"/>
              <a:t>P</a:t>
            </a:r>
            <a:r>
              <a:rPr lang="en-US" i="1" baseline="-25000" dirty="0"/>
              <a:t>X</a:t>
            </a:r>
            <a:r>
              <a:rPr lang="en-US" dirty="0" smtClean="0"/>
              <a:t> = price of exports</a:t>
            </a:r>
          </a:p>
          <a:p>
            <a:pPr marL="914400" lvl="2" indent="0">
              <a:buNone/>
            </a:pPr>
            <a:r>
              <a:rPr lang="en-US" i="1" dirty="0" smtClean="0"/>
              <a:t>P</a:t>
            </a:r>
            <a:r>
              <a:rPr lang="en-US" i="1" baseline="-25000" dirty="0"/>
              <a:t>M </a:t>
            </a:r>
            <a:r>
              <a:rPr lang="en-US" dirty="0"/>
              <a:t>= price of </a:t>
            </a:r>
            <a:r>
              <a:rPr lang="en-US" dirty="0" smtClean="0"/>
              <a:t>imports</a:t>
            </a:r>
          </a:p>
          <a:p>
            <a:pPr marL="457200" lvl="1" indent="0">
              <a:buNone/>
            </a:pPr>
            <a:r>
              <a:rPr lang="en-US" dirty="0" smtClean="0"/>
              <a:t>   then</a:t>
            </a:r>
          </a:p>
          <a:p>
            <a:pPr marL="914400" lvl="2" indent="0">
              <a:buNone/>
            </a:pPr>
            <a:r>
              <a:rPr lang="en-US" i="1" dirty="0"/>
              <a:t>TT</a:t>
            </a:r>
            <a:r>
              <a:rPr lang="en-US" dirty="0"/>
              <a:t> = </a:t>
            </a:r>
            <a:r>
              <a:rPr lang="en-US" i="1" dirty="0" smtClean="0"/>
              <a:t>P</a:t>
            </a:r>
            <a:r>
              <a:rPr lang="en-US" sz="2800" i="1" baseline="-25000" dirty="0" smtClean="0"/>
              <a:t>X</a:t>
            </a:r>
            <a:r>
              <a:rPr lang="en-US" dirty="0" smtClean="0"/>
              <a:t>/</a:t>
            </a:r>
            <a:r>
              <a:rPr lang="en-US" i="1" dirty="0" smtClean="0"/>
              <a:t>P</a:t>
            </a:r>
            <a:r>
              <a:rPr lang="en-US" sz="2800" i="1" baseline="-25000" dirty="0" smtClean="0"/>
              <a:t>M</a:t>
            </a:r>
            <a:r>
              <a:rPr lang="en-US" i="1" baseline="-25000" dirty="0" smtClean="0"/>
              <a:t> </a:t>
            </a:r>
            <a:endParaRPr lang="en-US" sz="1100" dirty="0" smtClean="0"/>
          </a:p>
          <a:p>
            <a:pPr lvl="1"/>
            <a:endParaRPr lang="en-US" sz="20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53</a:t>
            </a:fld>
            <a:endParaRPr lang="en-US"/>
          </a:p>
        </p:txBody>
      </p:sp>
    </p:spTree>
    <p:extLst>
      <p:ext uri="{BB962C8B-B14F-4D97-AF65-F5344CB8AC3E}">
        <p14:creationId xmlns:p14="http://schemas.microsoft.com/office/powerpoint/2010/main" val="7959968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4875"/>
            <a:ext cx="7239000" cy="1127125"/>
          </a:xfrm>
        </p:spPr>
        <p:txBody>
          <a:bodyPr/>
          <a:lstStyle/>
          <a:p>
            <a:pPr algn="ctr"/>
            <a:r>
              <a:rPr lang="en-US" dirty="0" smtClean="0"/>
              <a:t>Origins </a:t>
            </a:r>
            <a:r>
              <a:rPr lang="en-US" dirty="0"/>
              <a:t>of </a:t>
            </a:r>
            <a:r>
              <a:rPr lang="en-US" dirty="0" smtClean="0"/>
              <a:t>“</a:t>
            </a:r>
            <a:r>
              <a:rPr lang="en-US" dirty="0"/>
              <a:t>Terms of Trade</a:t>
            </a:r>
            <a:r>
              <a:rPr lang="en-US" dirty="0" smtClean="0"/>
              <a:t>”</a:t>
            </a:r>
            <a:endParaRPr lang="en-US" dirty="0"/>
          </a:p>
        </p:txBody>
      </p:sp>
      <p:sp>
        <p:nvSpPr>
          <p:cNvPr id="3" name="Content Placeholder 2"/>
          <p:cNvSpPr>
            <a:spLocks noGrp="1"/>
          </p:cNvSpPr>
          <p:nvPr>
            <p:ph idx="1"/>
          </p:nvPr>
        </p:nvSpPr>
        <p:spPr>
          <a:xfrm>
            <a:off x="1390079" y="1692544"/>
            <a:ext cx="7239000" cy="4862870"/>
          </a:xfrm>
        </p:spPr>
        <p:txBody>
          <a:bodyPr/>
          <a:lstStyle/>
          <a:p>
            <a:r>
              <a:rPr lang="en-US" dirty="0" smtClean="0"/>
              <a:t>Substance and Name</a:t>
            </a:r>
          </a:p>
          <a:p>
            <a:pPr lvl="1"/>
            <a:r>
              <a:rPr lang="en-US" dirty="0"/>
              <a:t>Marshall, Alfred. 1923. </a:t>
            </a:r>
            <a:r>
              <a:rPr lang="en-US" i="1" dirty="0"/>
              <a:t>Money, Credit and </a:t>
            </a:r>
            <a:r>
              <a:rPr lang="en-US" i="1" dirty="0" smtClean="0"/>
              <a:t>Commerce</a:t>
            </a:r>
          </a:p>
          <a:p>
            <a:pPr lvl="1"/>
            <a:r>
              <a:rPr lang="en-US" dirty="0" smtClean="0"/>
              <a:t>(For countries </a:t>
            </a:r>
            <a:r>
              <a:rPr lang="en-US" i="1" dirty="0" smtClean="0"/>
              <a:t>E</a:t>
            </a:r>
            <a:r>
              <a:rPr lang="en-US" dirty="0" smtClean="0"/>
              <a:t> and </a:t>
            </a:r>
            <a:r>
              <a:rPr lang="en-US" i="1" dirty="0" smtClean="0"/>
              <a:t>G</a:t>
            </a:r>
            <a:r>
              <a:rPr lang="en-US" dirty="0" smtClean="0"/>
              <a:t>,)</a:t>
            </a:r>
          </a:p>
          <a:p>
            <a:pPr marL="457200" lvl="1" indent="0">
              <a:buNone/>
            </a:pPr>
            <a:r>
              <a:rPr lang="en-US" dirty="0" smtClean="0"/>
              <a:t>“the </a:t>
            </a:r>
            <a:r>
              <a:rPr lang="en-US" dirty="0"/>
              <a:t>amounts to which </a:t>
            </a:r>
            <a:r>
              <a:rPr lang="en-US" i="1" dirty="0"/>
              <a:t>E</a:t>
            </a:r>
            <a:r>
              <a:rPr lang="en-US" dirty="0"/>
              <a:t> and </a:t>
            </a:r>
            <a:r>
              <a:rPr lang="en-US" i="1" dirty="0"/>
              <a:t>G</a:t>
            </a:r>
            <a:r>
              <a:rPr lang="en-US" dirty="0"/>
              <a:t> would be severally willing to trade at various '</a:t>
            </a:r>
            <a:r>
              <a:rPr lang="en-US" b="1" dirty="0">
                <a:solidFill>
                  <a:srgbClr val="008000"/>
                </a:solidFill>
              </a:rPr>
              <a:t>terms of trade</a:t>
            </a:r>
            <a:r>
              <a:rPr lang="en-US" dirty="0"/>
              <a:t>'; or, to use a phrase which is more appropriate in some connections, at various 'rates of exchange</a:t>
            </a:r>
            <a:r>
              <a:rPr lang="en-US" dirty="0" smtClean="0"/>
              <a:t>.”</a:t>
            </a:r>
          </a:p>
          <a:p>
            <a:pPr marL="914400" lvl="2" indent="0">
              <a:buNone/>
            </a:pPr>
            <a:endParaRPr lang="en-US" sz="1100" dirty="0" smtClean="0"/>
          </a:p>
          <a:p>
            <a:pPr lvl="1"/>
            <a:endParaRPr lang="en-US" sz="20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54</a:t>
            </a:fld>
            <a:endParaRPr lang="en-US"/>
          </a:p>
        </p:txBody>
      </p:sp>
      <p:pic>
        <p:nvPicPr>
          <p:cNvPr id="5" name="Picture 4"/>
          <p:cNvPicPr>
            <a:picLocks noChangeAspect="1"/>
          </p:cNvPicPr>
          <p:nvPr/>
        </p:nvPicPr>
        <p:blipFill>
          <a:blip r:embed="rId2"/>
          <a:stretch>
            <a:fillRect/>
          </a:stretch>
        </p:blipFill>
        <p:spPr>
          <a:xfrm>
            <a:off x="0" y="3498745"/>
            <a:ext cx="1663700" cy="2362200"/>
          </a:xfrm>
          <a:prstGeom prst="rect">
            <a:avLst/>
          </a:prstGeom>
        </p:spPr>
      </p:pic>
    </p:spTree>
    <p:extLst>
      <p:ext uri="{BB962C8B-B14F-4D97-AF65-F5344CB8AC3E}">
        <p14:creationId xmlns:p14="http://schemas.microsoft.com/office/powerpoint/2010/main" val="11112766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4875"/>
            <a:ext cx="7239000" cy="1127125"/>
          </a:xfrm>
        </p:spPr>
        <p:txBody>
          <a:bodyPr/>
          <a:lstStyle/>
          <a:p>
            <a:pPr algn="ctr"/>
            <a:r>
              <a:rPr lang="en-US" dirty="0" smtClean="0"/>
              <a:t>Origins </a:t>
            </a:r>
            <a:r>
              <a:rPr lang="en-US" dirty="0"/>
              <a:t>of </a:t>
            </a:r>
            <a:r>
              <a:rPr lang="en-US" dirty="0" smtClean="0"/>
              <a:t>“</a:t>
            </a:r>
            <a:r>
              <a:rPr lang="en-US" dirty="0"/>
              <a:t>Terms of Trade</a:t>
            </a:r>
            <a:r>
              <a:rPr lang="en-US" dirty="0" smtClean="0"/>
              <a:t>”</a:t>
            </a:r>
            <a:endParaRPr lang="en-US" dirty="0"/>
          </a:p>
        </p:txBody>
      </p:sp>
      <p:sp>
        <p:nvSpPr>
          <p:cNvPr id="3" name="Content Placeholder 2"/>
          <p:cNvSpPr>
            <a:spLocks noGrp="1"/>
          </p:cNvSpPr>
          <p:nvPr>
            <p:ph idx="1"/>
          </p:nvPr>
        </p:nvSpPr>
        <p:spPr>
          <a:xfrm>
            <a:off x="1390079" y="1692544"/>
            <a:ext cx="7239000" cy="2708434"/>
          </a:xfrm>
        </p:spPr>
        <p:txBody>
          <a:bodyPr/>
          <a:lstStyle/>
          <a:p>
            <a:r>
              <a:rPr lang="en-US" dirty="0" smtClean="0"/>
              <a:t>Was Marshall the first?</a:t>
            </a:r>
          </a:p>
          <a:p>
            <a:pPr lvl="1"/>
            <a:r>
              <a:rPr lang="en-US" dirty="0" err="1" smtClean="0"/>
              <a:t>Taussig</a:t>
            </a:r>
            <a:r>
              <a:rPr lang="en-US" dirty="0" smtClean="0"/>
              <a:t> (1927) says yes.</a:t>
            </a:r>
          </a:p>
          <a:p>
            <a:pPr lvl="1"/>
            <a:r>
              <a:rPr lang="en-US" dirty="0" smtClean="0"/>
              <a:t>Mill (1848) did not use the phrase</a:t>
            </a:r>
          </a:p>
          <a:p>
            <a:pPr lvl="1"/>
            <a:r>
              <a:rPr lang="en-US" dirty="0" smtClean="0"/>
              <a:t>I’ve not checked all in between</a:t>
            </a:r>
          </a:p>
          <a:p>
            <a:pPr marL="914400" lvl="2" indent="0">
              <a:buNone/>
            </a:pPr>
            <a:endParaRPr lang="en-US" sz="1100" dirty="0" smtClean="0"/>
          </a:p>
          <a:p>
            <a:pPr lvl="1"/>
            <a:endParaRPr lang="en-US" sz="20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55</a:t>
            </a:fld>
            <a:endParaRPr lang="en-US"/>
          </a:p>
        </p:txBody>
      </p:sp>
    </p:spTree>
    <p:extLst>
      <p:ext uri="{BB962C8B-B14F-4D97-AF65-F5344CB8AC3E}">
        <p14:creationId xmlns:p14="http://schemas.microsoft.com/office/powerpoint/2010/main" val="14930963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4875"/>
            <a:ext cx="7239000" cy="1127125"/>
          </a:xfrm>
        </p:spPr>
        <p:txBody>
          <a:bodyPr/>
          <a:lstStyle/>
          <a:p>
            <a:pPr algn="ctr"/>
            <a:r>
              <a:rPr lang="en-US" dirty="0" smtClean="0"/>
              <a:t>Origins </a:t>
            </a:r>
            <a:r>
              <a:rPr lang="en-US" dirty="0"/>
              <a:t>of </a:t>
            </a:r>
            <a:r>
              <a:rPr lang="en-US" dirty="0" smtClean="0"/>
              <a:t>“</a:t>
            </a:r>
            <a:r>
              <a:rPr lang="en-US" dirty="0"/>
              <a:t>Terms of Trade</a:t>
            </a:r>
            <a:r>
              <a:rPr lang="en-US" dirty="0" smtClean="0"/>
              <a:t>”</a:t>
            </a:r>
            <a:endParaRPr lang="en-US" dirty="0"/>
          </a:p>
        </p:txBody>
      </p:sp>
      <p:sp>
        <p:nvSpPr>
          <p:cNvPr id="3" name="Content Placeholder 2"/>
          <p:cNvSpPr>
            <a:spLocks noGrp="1"/>
          </p:cNvSpPr>
          <p:nvPr>
            <p:ph idx="1"/>
          </p:nvPr>
        </p:nvSpPr>
        <p:spPr>
          <a:xfrm>
            <a:off x="1390079" y="1692544"/>
            <a:ext cx="7239000" cy="5921621"/>
          </a:xfrm>
        </p:spPr>
        <p:txBody>
          <a:bodyPr/>
          <a:lstStyle/>
          <a:p>
            <a:r>
              <a:rPr lang="en-US" dirty="0" smtClean="0"/>
              <a:t>Alternative (or more precise) definitions</a:t>
            </a:r>
          </a:p>
          <a:p>
            <a:pPr lvl="1"/>
            <a:r>
              <a:rPr lang="en-US" sz="3200" dirty="0" err="1" smtClean="0"/>
              <a:t>Taussig</a:t>
            </a:r>
            <a:r>
              <a:rPr lang="en-US" sz="3200" dirty="0" smtClean="0"/>
              <a:t> (1927) </a:t>
            </a:r>
          </a:p>
          <a:p>
            <a:pPr lvl="2"/>
            <a:r>
              <a:rPr lang="en-US" sz="2800" dirty="0"/>
              <a:t>P</a:t>
            </a:r>
            <a:r>
              <a:rPr lang="en-US" sz="2800" dirty="0" smtClean="0"/>
              <a:t>referred the term “barter terms of trade”</a:t>
            </a:r>
          </a:p>
          <a:p>
            <a:pPr lvl="2"/>
            <a:r>
              <a:rPr lang="en-US" sz="2800" dirty="0" smtClean="0"/>
              <a:t>Also defined</a:t>
            </a:r>
          </a:p>
          <a:p>
            <a:pPr lvl="3"/>
            <a:r>
              <a:rPr lang="en-US" sz="2400" dirty="0" smtClean="0"/>
              <a:t>“Net barter terms of trade”</a:t>
            </a:r>
          </a:p>
          <a:p>
            <a:pPr lvl="3"/>
            <a:r>
              <a:rPr lang="en-US" sz="2400" dirty="0" smtClean="0"/>
              <a:t>“Gross barter terms of trade”</a:t>
            </a:r>
          </a:p>
          <a:p>
            <a:pPr marL="1371600" lvl="3" indent="0">
              <a:buNone/>
            </a:pPr>
            <a:r>
              <a:rPr lang="en-US" sz="2400" dirty="0" smtClean="0"/>
              <a:t>(These differ if trade is not balanced.)</a:t>
            </a:r>
          </a:p>
          <a:p>
            <a:pPr lvl="1"/>
            <a:endParaRPr lang="en-US" dirty="0"/>
          </a:p>
          <a:p>
            <a:pPr lvl="2"/>
            <a:endParaRPr lang="en-US" dirty="0" smtClean="0"/>
          </a:p>
          <a:p>
            <a:pPr lvl="2"/>
            <a:endParaRPr lang="en-US" sz="700" dirty="0" smtClean="0"/>
          </a:p>
          <a:p>
            <a:pPr lvl="1"/>
            <a:endParaRPr lang="en-US" sz="20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56</a:t>
            </a:fld>
            <a:endParaRPr lang="en-US"/>
          </a:p>
        </p:txBody>
      </p:sp>
      <p:pic>
        <p:nvPicPr>
          <p:cNvPr id="5" name="Picture 4"/>
          <p:cNvPicPr>
            <a:picLocks noChangeAspect="1"/>
          </p:cNvPicPr>
          <p:nvPr/>
        </p:nvPicPr>
        <p:blipFill>
          <a:blip r:embed="rId2"/>
          <a:stretch>
            <a:fillRect/>
          </a:stretch>
        </p:blipFill>
        <p:spPr>
          <a:xfrm>
            <a:off x="250144" y="2932582"/>
            <a:ext cx="1447800" cy="2032000"/>
          </a:xfrm>
          <a:prstGeom prst="rect">
            <a:avLst/>
          </a:prstGeom>
        </p:spPr>
      </p:pic>
    </p:spTree>
    <p:extLst>
      <p:ext uri="{BB962C8B-B14F-4D97-AF65-F5344CB8AC3E}">
        <p14:creationId xmlns:p14="http://schemas.microsoft.com/office/powerpoint/2010/main" val="36311533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4875"/>
            <a:ext cx="7239000" cy="1127125"/>
          </a:xfrm>
        </p:spPr>
        <p:txBody>
          <a:bodyPr/>
          <a:lstStyle/>
          <a:p>
            <a:pPr algn="ctr"/>
            <a:r>
              <a:rPr lang="en-US" dirty="0" smtClean="0"/>
              <a:t>Origins </a:t>
            </a:r>
            <a:r>
              <a:rPr lang="en-US" dirty="0"/>
              <a:t>of </a:t>
            </a:r>
            <a:r>
              <a:rPr lang="en-US" dirty="0" smtClean="0"/>
              <a:t>“</a:t>
            </a:r>
            <a:r>
              <a:rPr lang="en-US" dirty="0"/>
              <a:t>Terms of Trade</a:t>
            </a:r>
            <a:r>
              <a:rPr lang="en-US" dirty="0" smtClean="0"/>
              <a:t>”</a:t>
            </a:r>
            <a:endParaRPr lang="en-US" dirty="0"/>
          </a:p>
        </p:txBody>
      </p:sp>
      <p:sp>
        <p:nvSpPr>
          <p:cNvPr id="3" name="Content Placeholder 2"/>
          <p:cNvSpPr>
            <a:spLocks noGrp="1"/>
          </p:cNvSpPr>
          <p:nvPr>
            <p:ph idx="1"/>
          </p:nvPr>
        </p:nvSpPr>
        <p:spPr>
          <a:xfrm>
            <a:off x="1390079" y="1692544"/>
            <a:ext cx="7239000" cy="5293756"/>
          </a:xfrm>
        </p:spPr>
        <p:txBody>
          <a:bodyPr/>
          <a:lstStyle/>
          <a:p>
            <a:r>
              <a:rPr lang="en-US" dirty="0" smtClean="0"/>
              <a:t>“Net barter terms of trade”</a:t>
            </a:r>
          </a:p>
          <a:p>
            <a:pPr marL="914400" lvl="2" indent="0">
              <a:buNone/>
            </a:pPr>
            <a:r>
              <a:rPr lang="en-US" i="1" dirty="0" smtClean="0"/>
              <a:t>NBTT</a:t>
            </a:r>
            <a:r>
              <a:rPr lang="en-US" dirty="0" smtClean="0"/>
              <a:t> </a:t>
            </a:r>
            <a:r>
              <a:rPr lang="en-US" dirty="0"/>
              <a:t>= </a:t>
            </a:r>
            <a:r>
              <a:rPr lang="en-US" i="1" dirty="0" smtClean="0"/>
              <a:t>P</a:t>
            </a:r>
            <a:r>
              <a:rPr lang="en-US" i="1" baseline="-25000" dirty="0" smtClean="0"/>
              <a:t>X</a:t>
            </a:r>
            <a:r>
              <a:rPr lang="en-US" dirty="0" smtClean="0"/>
              <a:t>/</a:t>
            </a:r>
            <a:r>
              <a:rPr lang="en-US" i="1" dirty="0" smtClean="0"/>
              <a:t>P</a:t>
            </a:r>
            <a:r>
              <a:rPr lang="en-US" i="1" baseline="-25000" dirty="0" smtClean="0"/>
              <a:t>M</a:t>
            </a:r>
          </a:p>
          <a:p>
            <a:pPr marL="914400" lvl="2" indent="0">
              <a:buNone/>
            </a:pPr>
            <a:r>
              <a:rPr lang="en-US" i="1" dirty="0" smtClean="0"/>
              <a:t>	P</a:t>
            </a:r>
            <a:r>
              <a:rPr lang="en-US" i="1" baseline="-25000" dirty="0" smtClean="0"/>
              <a:t>X</a:t>
            </a:r>
            <a:r>
              <a:rPr lang="en-US" dirty="0" smtClean="0"/>
              <a:t> </a:t>
            </a:r>
            <a:r>
              <a:rPr lang="en-US" dirty="0"/>
              <a:t>= price of exports</a:t>
            </a:r>
          </a:p>
          <a:p>
            <a:pPr marL="914400" lvl="2" indent="0">
              <a:buNone/>
            </a:pPr>
            <a:r>
              <a:rPr lang="en-US" i="1" dirty="0" smtClean="0"/>
              <a:t>	P</a:t>
            </a:r>
            <a:r>
              <a:rPr lang="en-US" i="1" baseline="-25000" dirty="0"/>
              <a:t>M </a:t>
            </a:r>
            <a:r>
              <a:rPr lang="en-US" dirty="0"/>
              <a:t>= price of imports</a:t>
            </a:r>
          </a:p>
          <a:p>
            <a:r>
              <a:rPr lang="en-US" dirty="0" smtClean="0"/>
              <a:t>“Gross barter terms of trade”</a:t>
            </a:r>
          </a:p>
          <a:p>
            <a:pPr marL="914400" lvl="2" indent="0">
              <a:buNone/>
            </a:pPr>
            <a:r>
              <a:rPr lang="en-US" i="1" dirty="0" smtClean="0"/>
              <a:t>GBTT</a:t>
            </a:r>
            <a:r>
              <a:rPr lang="en-US" dirty="0" smtClean="0"/>
              <a:t> </a:t>
            </a:r>
            <a:r>
              <a:rPr lang="en-US" dirty="0"/>
              <a:t>= </a:t>
            </a:r>
            <a:r>
              <a:rPr lang="en-US" i="1" dirty="0" smtClean="0"/>
              <a:t>Q</a:t>
            </a:r>
            <a:r>
              <a:rPr lang="en-US" i="1" baseline="-25000" dirty="0"/>
              <a:t>M</a:t>
            </a:r>
            <a:r>
              <a:rPr lang="en-US" dirty="0" smtClean="0"/>
              <a:t>/</a:t>
            </a:r>
            <a:r>
              <a:rPr lang="en-US" i="1" dirty="0" smtClean="0"/>
              <a:t>Q</a:t>
            </a:r>
            <a:r>
              <a:rPr lang="en-US" i="1" baseline="-25000" dirty="0" smtClean="0"/>
              <a:t>X</a:t>
            </a:r>
            <a:r>
              <a:rPr lang="en-US" i="1" dirty="0"/>
              <a:t>	</a:t>
            </a:r>
            <a:endParaRPr lang="en-US" i="1" dirty="0" smtClean="0"/>
          </a:p>
          <a:p>
            <a:pPr marL="914400" lvl="2" indent="0">
              <a:buNone/>
            </a:pPr>
            <a:r>
              <a:rPr lang="en-US" i="1" dirty="0"/>
              <a:t>	</a:t>
            </a:r>
            <a:r>
              <a:rPr lang="en-US" i="1" dirty="0" smtClean="0"/>
              <a:t>Q</a:t>
            </a:r>
            <a:r>
              <a:rPr lang="en-US" i="1" baseline="-25000" dirty="0" smtClean="0"/>
              <a:t>X</a:t>
            </a:r>
            <a:r>
              <a:rPr lang="en-US" dirty="0" smtClean="0"/>
              <a:t> </a:t>
            </a:r>
            <a:r>
              <a:rPr lang="en-US" dirty="0"/>
              <a:t>= </a:t>
            </a:r>
            <a:r>
              <a:rPr lang="en-US" dirty="0" smtClean="0"/>
              <a:t>quantity of </a:t>
            </a:r>
            <a:r>
              <a:rPr lang="en-US" dirty="0"/>
              <a:t>exports</a:t>
            </a:r>
          </a:p>
          <a:p>
            <a:pPr marL="914400" lvl="2" indent="0">
              <a:buNone/>
            </a:pPr>
            <a:r>
              <a:rPr lang="en-US" i="1" dirty="0"/>
              <a:t>	</a:t>
            </a:r>
            <a:r>
              <a:rPr lang="en-US" i="1" dirty="0" smtClean="0"/>
              <a:t>Q</a:t>
            </a:r>
            <a:r>
              <a:rPr lang="en-US" i="1" baseline="-25000" dirty="0"/>
              <a:t>M </a:t>
            </a:r>
            <a:r>
              <a:rPr lang="en-US" dirty="0"/>
              <a:t>= </a:t>
            </a:r>
            <a:r>
              <a:rPr lang="en-US" dirty="0" smtClean="0"/>
              <a:t>quantity of </a:t>
            </a:r>
            <a:r>
              <a:rPr lang="en-US" dirty="0"/>
              <a:t>imports</a:t>
            </a:r>
          </a:p>
          <a:p>
            <a:pPr lvl="1"/>
            <a:endParaRPr lang="en-US" dirty="0"/>
          </a:p>
          <a:p>
            <a:pPr lvl="2"/>
            <a:endParaRPr lang="en-US" dirty="0" smtClean="0"/>
          </a:p>
          <a:p>
            <a:pPr lvl="2"/>
            <a:endParaRPr lang="en-US" sz="700" dirty="0" smtClean="0"/>
          </a:p>
          <a:p>
            <a:pPr lvl="1"/>
            <a:endParaRPr lang="en-US" sz="20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57</a:t>
            </a:fld>
            <a:endParaRPr lang="en-US"/>
          </a:p>
        </p:txBody>
      </p:sp>
    </p:spTree>
    <p:extLst>
      <p:ext uri="{BB962C8B-B14F-4D97-AF65-F5344CB8AC3E}">
        <p14:creationId xmlns:p14="http://schemas.microsoft.com/office/powerpoint/2010/main" val="9428134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4875"/>
            <a:ext cx="7239000" cy="1127125"/>
          </a:xfrm>
        </p:spPr>
        <p:txBody>
          <a:bodyPr/>
          <a:lstStyle/>
          <a:p>
            <a:pPr algn="ctr"/>
            <a:r>
              <a:rPr lang="en-US" dirty="0" smtClean="0"/>
              <a:t>Origins </a:t>
            </a:r>
            <a:r>
              <a:rPr lang="en-US" dirty="0"/>
              <a:t>of </a:t>
            </a:r>
            <a:r>
              <a:rPr lang="en-US" dirty="0" smtClean="0"/>
              <a:t>“</a:t>
            </a:r>
            <a:r>
              <a:rPr lang="en-US" dirty="0"/>
              <a:t>Terms of Trade</a:t>
            </a:r>
            <a:r>
              <a:rPr lang="en-US" dirty="0" smtClean="0"/>
              <a:t>”</a:t>
            </a:r>
            <a:endParaRPr lang="en-US" dirty="0"/>
          </a:p>
        </p:txBody>
      </p:sp>
      <p:sp>
        <p:nvSpPr>
          <p:cNvPr id="3" name="Content Placeholder 2"/>
          <p:cNvSpPr>
            <a:spLocks noGrp="1"/>
          </p:cNvSpPr>
          <p:nvPr>
            <p:ph idx="1"/>
          </p:nvPr>
        </p:nvSpPr>
        <p:spPr>
          <a:xfrm>
            <a:off x="1390079" y="1692544"/>
            <a:ext cx="7239000" cy="5884687"/>
          </a:xfrm>
        </p:spPr>
        <p:txBody>
          <a:bodyPr/>
          <a:lstStyle/>
          <a:p>
            <a:r>
              <a:rPr lang="en-US" dirty="0" smtClean="0"/>
              <a:t>Alternative (or more precise) definitions</a:t>
            </a:r>
          </a:p>
          <a:p>
            <a:pPr lvl="1"/>
            <a:r>
              <a:rPr lang="en-US" sz="3200" dirty="0" smtClean="0"/>
              <a:t>Viner (1937) said classical economists cared about exchange of factors, as well as goods</a:t>
            </a:r>
          </a:p>
          <a:p>
            <a:pPr lvl="2"/>
            <a:r>
              <a:rPr lang="en-US" sz="2800" dirty="0" smtClean="0"/>
              <a:t>Thus defined</a:t>
            </a:r>
          </a:p>
          <a:p>
            <a:pPr lvl="3"/>
            <a:r>
              <a:rPr lang="en-US" sz="2400" dirty="0" smtClean="0"/>
              <a:t>Single </a:t>
            </a:r>
            <a:r>
              <a:rPr lang="en-US" sz="2400" dirty="0" err="1" smtClean="0"/>
              <a:t>factoral</a:t>
            </a:r>
            <a:r>
              <a:rPr lang="en-US" sz="2400" dirty="0" smtClean="0"/>
              <a:t> terms of trade</a:t>
            </a:r>
          </a:p>
          <a:p>
            <a:pPr lvl="3"/>
            <a:r>
              <a:rPr lang="en-US" sz="2400" dirty="0" smtClean="0"/>
              <a:t>Double </a:t>
            </a:r>
            <a:r>
              <a:rPr lang="en-US" sz="2400" dirty="0" err="1" smtClean="0"/>
              <a:t>factoral</a:t>
            </a:r>
            <a:r>
              <a:rPr lang="en-US" sz="2400" dirty="0" smtClean="0"/>
              <a:t> terms of trade</a:t>
            </a:r>
          </a:p>
          <a:p>
            <a:pPr lvl="2"/>
            <a:endParaRPr lang="en-US" sz="2000" dirty="0" smtClean="0"/>
          </a:p>
          <a:p>
            <a:pPr lvl="1"/>
            <a:endParaRPr lang="en-US" dirty="0"/>
          </a:p>
          <a:p>
            <a:pPr lvl="2"/>
            <a:endParaRPr lang="en-US" dirty="0" smtClean="0"/>
          </a:p>
          <a:p>
            <a:pPr lvl="2"/>
            <a:endParaRPr lang="en-US" sz="700" dirty="0" smtClean="0"/>
          </a:p>
          <a:p>
            <a:pPr lvl="1"/>
            <a:endParaRPr lang="en-US" sz="20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58</a:t>
            </a:fld>
            <a:endParaRPr lang="en-US"/>
          </a:p>
        </p:txBody>
      </p:sp>
      <p:pic>
        <p:nvPicPr>
          <p:cNvPr id="5" name="Picture 4"/>
          <p:cNvPicPr>
            <a:picLocks noChangeAspect="1"/>
          </p:cNvPicPr>
          <p:nvPr/>
        </p:nvPicPr>
        <p:blipFill>
          <a:blip r:embed="rId2"/>
          <a:stretch>
            <a:fillRect/>
          </a:stretch>
        </p:blipFill>
        <p:spPr>
          <a:xfrm>
            <a:off x="212046" y="2874851"/>
            <a:ext cx="1524000" cy="2032000"/>
          </a:xfrm>
          <a:prstGeom prst="rect">
            <a:avLst/>
          </a:prstGeom>
        </p:spPr>
      </p:pic>
    </p:spTree>
    <p:extLst>
      <p:ext uri="{BB962C8B-B14F-4D97-AF65-F5344CB8AC3E}">
        <p14:creationId xmlns:p14="http://schemas.microsoft.com/office/powerpoint/2010/main" val="29515422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4875"/>
            <a:ext cx="7239000" cy="1127125"/>
          </a:xfrm>
        </p:spPr>
        <p:txBody>
          <a:bodyPr/>
          <a:lstStyle/>
          <a:p>
            <a:pPr algn="ctr"/>
            <a:r>
              <a:rPr lang="en-US" dirty="0" smtClean="0"/>
              <a:t>Origins </a:t>
            </a:r>
            <a:r>
              <a:rPr lang="en-US" dirty="0"/>
              <a:t>of </a:t>
            </a:r>
            <a:r>
              <a:rPr lang="en-US" dirty="0" smtClean="0"/>
              <a:t>“</a:t>
            </a:r>
            <a:r>
              <a:rPr lang="en-US" dirty="0"/>
              <a:t>Terms of Trade</a:t>
            </a:r>
            <a:r>
              <a:rPr lang="en-US" dirty="0" smtClean="0"/>
              <a:t>”</a:t>
            </a:r>
            <a:endParaRPr lang="en-US" dirty="0"/>
          </a:p>
        </p:txBody>
      </p:sp>
      <p:sp>
        <p:nvSpPr>
          <p:cNvPr id="3" name="Content Placeholder 2"/>
          <p:cNvSpPr>
            <a:spLocks noGrp="1"/>
          </p:cNvSpPr>
          <p:nvPr>
            <p:ph idx="1"/>
          </p:nvPr>
        </p:nvSpPr>
        <p:spPr>
          <a:xfrm>
            <a:off x="1390079" y="1692544"/>
            <a:ext cx="7239000" cy="5146024"/>
          </a:xfrm>
        </p:spPr>
        <p:txBody>
          <a:bodyPr/>
          <a:lstStyle/>
          <a:p>
            <a:r>
              <a:rPr lang="en-US" dirty="0" smtClean="0"/>
              <a:t>“Single </a:t>
            </a:r>
            <a:r>
              <a:rPr lang="en-US" dirty="0" err="1" smtClean="0"/>
              <a:t>factoral</a:t>
            </a:r>
            <a:r>
              <a:rPr lang="en-US" dirty="0" smtClean="0"/>
              <a:t> terms of trade”</a:t>
            </a:r>
          </a:p>
          <a:p>
            <a:pPr marL="914400" lvl="2" indent="0">
              <a:buNone/>
            </a:pPr>
            <a:r>
              <a:rPr lang="en-US" i="1" dirty="0" smtClean="0"/>
              <a:t>SFTT = NBTT×A</a:t>
            </a:r>
            <a:r>
              <a:rPr lang="en-US" i="1" baseline="-25000" dirty="0"/>
              <a:t>X</a:t>
            </a:r>
            <a:r>
              <a:rPr lang="en-US" dirty="0" smtClean="0"/>
              <a:t> = (</a:t>
            </a:r>
            <a:r>
              <a:rPr lang="en-US" i="1" dirty="0" smtClean="0"/>
              <a:t>P</a:t>
            </a:r>
            <a:r>
              <a:rPr lang="en-US" i="1" baseline="-25000" dirty="0"/>
              <a:t>X</a:t>
            </a:r>
            <a:r>
              <a:rPr lang="en-US" dirty="0" smtClean="0"/>
              <a:t>/</a:t>
            </a:r>
            <a:r>
              <a:rPr lang="en-US" i="1" dirty="0" smtClean="0"/>
              <a:t>P</a:t>
            </a:r>
            <a:r>
              <a:rPr lang="en-US" i="1" baseline="-25000" dirty="0" smtClean="0"/>
              <a:t>M</a:t>
            </a:r>
            <a:r>
              <a:rPr lang="en-US" dirty="0" smtClean="0"/>
              <a:t>)</a:t>
            </a:r>
            <a:r>
              <a:rPr lang="en-US" i="1" dirty="0" smtClean="0"/>
              <a:t>×A</a:t>
            </a:r>
            <a:r>
              <a:rPr lang="en-US" i="1" baseline="-25000" dirty="0"/>
              <a:t>X</a:t>
            </a:r>
            <a:r>
              <a:rPr lang="en-US" dirty="0" smtClean="0"/>
              <a:t> </a:t>
            </a:r>
            <a:endParaRPr lang="en-US" dirty="0"/>
          </a:p>
          <a:p>
            <a:pPr marL="1357313" lvl="2" indent="0">
              <a:buNone/>
            </a:pPr>
            <a:r>
              <a:rPr lang="en-US" i="1" dirty="0" smtClean="0"/>
              <a:t>	A</a:t>
            </a:r>
            <a:r>
              <a:rPr lang="en-US" i="1" baseline="-25000" dirty="0"/>
              <a:t>X</a:t>
            </a:r>
            <a:r>
              <a:rPr lang="en-US" dirty="0" smtClean="0"/>
              <a:t> </a:t>
            </a:r>
            <a:r>
              <a:rPr lang="en-US" dirty="0"/>
              <a:t>= </a:t>
            </a:r>
            <a:r>
              <a:rPr lang="en-US" dirty="0" smtClean="0"/>
              <a:t>own factor productivity producing exports</a:t>
            </a:r>
            <a:endParaRPr lang="en-US" dirty="0"/>
          </a:p>
          <a:p>
            <a:r>
              <a:rPr lang="en-US" dirty="0" smtClean="0"/>
              <a:t>“Double </a:t>
            </a:r>
            <a:r>
              <a:rPr lang="en-US" dirty="0" err="1" smtClean="0"/>
              <a:t>factoral</a:t>
            </a:r>
            <a:r>
              <a:rPr lang="en-US" dirty="0" smtClean="0"/>
              <a:t> terms of trade”</a:t>
            </a:r>
          </a:p>
          <a:p>
            <a:pPr marL="914400" lvl="2" indent="0">
              <a:buNone/>
            </a:pPr>
            <a:r>
              <a:rPr lang="en-US" i="1" dirty="0" smtClean="0"/>
              <a:t>DFTT = NBTT</a:t>
            </a:r>
            <a:r>
              <a:rPr lang="en-US" i="1" dirty="0"/>
              <a:t>×</a:t>
            </a:r>
            <a:r>
              <a:rPr lang="en-US" i="1" dirty="0" smtClean="0"/>
              <a:t>A</a:t>
            </a:r>
            <a:r>
              <a:rPr lang="en-US" i="1" baseline="-25000" dirty="0" smtClean="0"/>
              <a:t>X</a:t>
            </a:r>
            <a:r>
              <a:rPr lang="en-US" i="1" dirty="0" smtClean="0"/>
              <a:t>/A</a:t>
            </a:r>
            <a:r>
              <a:rPr lang="en-US" i="1" baseline="-25000" dirty="0" smtClean="0"/>
              <a:t>M</a:t>
            </a:r>
            <a:r>
              <a:rPr lang="en-US" dirty="0" smtClean="0"/>
              <a:t> </a:t>
            </a:r>
            <a:r>
              <a:rPr lang="en-US" dirty="0"/>
              <a:t>(</a:t>
            </a:r>
            <a:r>
              <a:rPr lang="en-US" i="1" dirty="0" smtClean="0"/>
              <a:t>P</a:t>
            </a:r>
            <a:r>
              <a:rPr lang="en-US" i="1" baseline="-25000" dirty="0"/>
              <a:t>X</a:t>
            </a:r>
            <a:r>
              <a:rPr lang="en-US" dirty="0" smtClean="0"/>
              <a:t>/</a:t>
            </a:r>
            <a:r>
              <a:rPr lang="en-US" i="1" dirty="0" smtClean="0"/>
              <a:t>P</a:t>
            </a:r>
            <a:r>
              <a:rPr lang="en-US" i="1" baseline="-25000" dirty="0" smtClean="0"/>
              <a:t>M</a:t>
            </a:r>
            <a:r>
              <a:rPr lang="en-US" dirty="0" smtClean="0"/>
              <a:t>)</a:t>
            </a:r>
            <a:r>
              <a:rPr lang="en-US" i="1" dirty="0" smtClean="0"/>
              <a:t>×</a:t>
            </a:r>
            <a:r>
              <a:rPr lang="en-US" dirty="0" smtClean="0"/>
              <a:t>(</a:t>
            </a:r>
            <a:r>
              <a:rPr lang="en-US" i="1" dirty="0" smtClean="0"/>
              <a:t>A</a:t>
            </a:r>
            <a:r>
              <a:rPr lang="en-US" i="1" baseline="-25000" dirty="0" smtClean="0"/>
              <a:t>X</a:t>
            </a:r>
            <a:r>
              <a:rPr lang="en-US" i="1" dirty="0" smtClean="0"/>
              <a:t>/A</a:t>
            </a:r>
            <a:r>
              <a:rPr lang="en-US" i="1" baseline="-25000" dirty="0" smtClean="0"/>
              <a:t>M</a:t>
            </a:r>
            <a:r>
              <a:rPr lang="en-US" dirty="0" smtClean="0"/>
              <a:t>)</a:t>
            </a:r>
            <a:endParaRPr lang="en-US" dirty="0"/>
          </a:p>
          <a:p>
            <a:pPr marL="1357313" lvl="2" indent="0">
              <a:buNone/>
            </a:pPr>
            <a:r>
              <a:rPr lang="en-US" i="1" dirty="0"/>
              <a:t>	</a:t>
            </a:r>
            <a:r>
              <a:rPr lang="en-US" i="1" dirty="0" smtClean="0"/>
              <a:t>A</a:t>
            </a:r>
            <a:r>
              <a:rPr lang="en-US" i="1" baseline="-25000" dirty="0" smtClean="0"/>
              <a:t>M</a:t>
            </a:r>
            <a:r>
              <a:rPr lang="en-US" dirty="0" smtClean="0"/>
              <a:t> </a:t>
            </a:r>
            <a:r>
              <a:rPr lang="en-US" dirty="0"/>
              <a:t>= </a:t>
            </a:r>
            <a:r>
              <a:rPr lang="en-US" dirty="0" smtClean="0"/>
              <a:t>foreign factor productivity producing imports</a:t>
            </a:r>
            <a:endParaRPr lang="en-US" dirty="0"/>
          </a:p>
          <a:p>
            <a:pPr lvl="1"/>
            <a:endParaRPr lang="en-US" dirty="0"/>
          </a:p>
          <a:p>
            <a:pPr lvl="2"/>
            <a:endParaRPr lang="en-US" dirty="0" smtClean="0"/>
          </a:p>
          <a:p>
            <a:pPr lvl="2"/>
            <a:endParaRPr lang="en-US" sz="700" dirty="0" smtClean="0"/>
          </a:p>
          <a:p>
            <a:pPr lvl="1"/>
            <a:endParaRPr lang="en-US" sz="20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59</a:t>
            </a:fld>
            <a:endParaRPr lang="en-US"/>
          </a:p>
        </p:txBody>
      </p:sp>
    </p:spTree>
    <p:extLst>
      <p:ext uri="{BB962C8B-B14F-4D97-AF65-F5344CB8AC3E}">
        <p14:creationId xmlns:p14="http://schemas.microsoft.com/office/powerpoint/2010/main" val="1587294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127125"/>
          </a:xfrm>
        </p:spPr>
        <p:txBody>
          <a:bodyPr/>
          <a:lstStyle/>
          <a:p>
            <a:r>
              <a:rPr lang="en-US" dirty="0" smtClean="0"/>
              <a:t>Origins </a:t>
            </a:r>
            <a:r>
              <a:rPr lang="en-US" dirty="0"/>
              <a:t>of </a:t>
            </a:r>
            <a:r>
              <a:rPr lang="en-US" dirty="0" smtClean="0"/>
              <a:t>“CES function”</a:t>
            </a:r>
            <a:endParaRPr lang="en-US" dirty="0"/>
          </a:p>
        </p:txBody>
      </p:sp>
      <p:sp>
        <p:nvSpPr>
          <p:cNvPr id="3" name="Content Placeholder 2"/>
          <p:cNvSpPr>
            <a:spLocks noGrp="1"/>
          </p:cNvSpPr>
          <p:nvPr>
            <p:ph idx="1"/>
          </p:nvPr>
        </p:nvSpPr>
        <p:spPr>
          <a:xfrm>
            <a:off x="1390079" y="1692544"/>
            <a:ext cx="7239000" cy="4512004"/>
          </a:xfrm>
        </p:spPr>
        <p:txBody>
          <a:bodyPr/>
          <a:lstStyle/>
          <a:p>
            <a:r>
              <a:rPr lang="en-US" sz="2800" dirty="0" smtClean="0"/>
              <a:t>Definition </a:t>
            </a:r>
          </a:p>
          <a:p>
            <a:pPr lvl="1"/>
            <a:r>
              <a:rPr lang="en-US" sz="2400" dirty="0" smtClean="0"/>
              <a:t>With arguments </a:t>
            </a:r>
            <a:r>
              <a:rPr lang="en-US" sz="2400" i="1" dirty="0" smtClean="0"/>
              <a:t>x</a:t>
            </a:r>
            <a:r>
              <a:rPr lang="en-US" sz="2400" dirty="0" smtClean="0"/>
              <a:t> = (</a:t>
            </a:r>
            <a:r>
              <a:rPr lang="en-US" sz="2400" i="1" dirty="0" smtClean="0"/>
              <a:t>x</a:t>
            </a:r>
            <a:r>
              <a:rPr lang="en-US" sz="2400" baseline="-25000" dirty="0" smtClean="0"/>
              <a:t>1</a:t>
            </a:r>
            <a:r>
              <a:rPr lang="en-US" sz="2400" dirty="0" smtClean="0"/>
              <a:t>, … , </a:t>
            </a:r>
            <a:r>
              <a:rPr lang="en-US" sz="2400" i="1" dirty="0" err="1" smtClean="0"/>
              <a:t>x</a:t>
            </a:r>
            <a:r>
              <a:rPr lang="en-US" sz="2400" i="1" baseline="-25000" dirty="0" err="1"/>
              <a:t>n</a:t>
            </a:r>
            <a:r>
              <a:rPr lang="en-US" sz="2400" dirty="0" smtClean="0"/>
              <a:t> )</a:t>
            </a:r>
          </a:p>
          <a:p>
            <a:pPr lvl="1"/>
            <a:endParaRPr lang="en-US" sz="2400" dirty="0"/>
          </a:p>
          <a:p>
            <a:pPr lvl="1"/>
            <a:endParaRPr lang="en-US" sz="2400" dirty="0" smtClean="0"/>
          </a:p>
          <a:p>
            <a:pPr lvl="1"/>
            <a:endParaRPr lang="en-US" sz="2400" dirty="0"/>
          </a:p>
          <a:p>
            <a:pPr lvl="1"/>
            <a:r>
              <a:rPr lang="en-US" sz="2400" dirty="0"/>
              <a:t>w</a:t>
            </a:r>
            <a:r>
              <a:rPr lang="en-US" sz="2400" dirty="0" smtClean="0"/>
              <a:t>here </a:t>
            </a:r>
            <a:r>
              <a:rPr lang="en-US" sz="2400" i="1" dirty="0" err="1"/>
              <a:t>a</a:t>
            </a:r>
            <a:r>
              <a:rPr lang="en-US" sz="2400" i="1" baseline="-25000" dirty="0" err="1"/>
              <a:t>i</a:t>
            </a:r>
            <a:r>
              <a:rPr lang="en-US" sz="2400" dirty="0"/>
              <a:t>, </a:t>
            </a:r>
            <a:r>
              <a:rPr lang="en-US" sz="2400" i="1" dirty="0"/>
              <a:t>A</a:t>
            </a:r>
            <a:r>
              <a:rPr lang="en-US" sz="2400" dirty="0"/>
              <a:t> are positive constants </a:t>
            </a:r>
            <a:r>
              <a:rPr lang="en-US" sz="2400" dirty="0" smtClean="0"/>
              <a:t>and</a:t>
            </a:r>
          </a:p>
          <a:p>
            <a:pPr lvl="1"/>
            <a:endParaRPr lang="en-US" sz="2400" dirty="0"/>
          </a:p>
          <a:p>
            <a:pPr lvl="1"/>
            <a:endParaRPr lang="en-US" sz="2400" dirty="0" smtClean="0"/>
          </a:p>
          <a:p>
            <a:pPr lvl="1"/>
            <a:r>
              <a:rPr lang="en-US" sz="2400" dirty="0"/>
              <a:t>i</a:t>
            </a:r>
            <a:r>
              <a:rPr lang="en-US" sz="2400" dirty="0" smtClean="0"/>
              <a:t>s the elasticity of substitution.</a:t>
            </a:r>
          </a:p>
          <a:p>
            <a:pPr lvl="1"/>
            <a:endParaRPr lang="en-US" sz="24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6</a:t>
            </a:fld>
            <a:endParaRPr lang="en-US"/>
          </a:p>
        </p:txBody>
      </p:sp>
      <p:pic>
        <p:nvPicPr>
          <p:cNvPr id="6" name="Picture 5"/>
          <p:cNvPicPr>
            <a:picLocks noChangeAspect="1"/>
          </p:cNvPicPr>
          <p:nvPr/>
        </p:nvPicPr>
        <p:blipFill>
          <a:blip r:embed="rId2"/>
          <a:stretch>
            <a:fillRect/>
          </a:stretch>
        </p:blipFill>
        <p:spPr>
          <a:xfrm>
            <a:off x="2946400" y="2959100"/>
            <a:ext cx="3251200" cy="927100"/>
          </a:xfrm>
          <a:prstGeom prst="rect">
            <a:avLst/>
          </a:prstGeom>
        </p:spPr>
      </p:pic>
      <p:pic>
        <p:nvPicPr>
          <p:cNvPr id="7" name="Picture 6"/>
          <p:cNvPicPr>
            <a:picLocks noChangeAspect="1"/>
          </p:cNvPicPr>
          <p:nvPr/>
        </p:nvPicPr>
        <p:blipFill>
          <a:blip r:embed="rId3"/>
          <a:stretch>
            <a:fillRect/>
          </a:stretch>
        </p:blipFill>
        <p:spPr>
          <a:xfrm>
            <a:off x="3705225" y="4448175"/>
            <a:ext cx="1701800" cy="774700"/>
          </a:xfrm>
          <a:prstGeom prst="rect">
            <a:avLst/>
          </a:prstGeom>
        </p:spPr>
      </p:pic>
    </p:spTree>
    <p:extLst>
      <p:ext uri="{BB962C8B-B14F-4D97-AF65-F5344CB8AC3E}">
        <p14:creationId xmlns:p14="http://schemas.microsoft.com/office/powerpoint/2010/main" val="20658929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60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712241485"/>
              </p:ext>
            </p:extLst>
          </p:nvPr>
        </p:nvGraphicFramePr>
        <p:xfrm>
          <a:off x="-548003" y="654288"/>
          <a:ext cx="10427456" cy="5753889"/>
        </p:xfrm>
        <a:graphic>
          <a:graphicData uri="http://schemas.openxmlformats.org/presentationml/2006/ole">
            <mc:AlternateContent xmlns:mc="http://schemas.openxmlformats.org/markup-compatibility/2006">
              <mc:Choice xmlns:v="urn:schemas-microsoft-com:vml" Requires="v">
                <p:oleObj spid="_x0000_s1038" name="Document" r:id="rId3" imgW="5638800" imgH="3111500" progId="Word.Document.12">
                  <p:embed/>
                </p:oleObj>
              </mc:Choice>
              <mc:Fallback>
                <p:oleObj name="Document" r:id="rId3" imgW="5638800" imgH="3111500" progId="Word.Document.12">
                  <p:embed/>
                  <p:pic>
                    <p:nvPicPr>
                      <p:cNvPr id="0" name=""/>
                      <p:cNvPicPr/>
                      <p:nvPr/>
                    </p:nvPicPr>
                    <p:blipFill>
                      <a:blip r:embed="rId4"/>
                      <a:stretch>
                        <a:fillRect/>
                      </a:stretch>
                    </p:blipFill>
                    <p:spPr>
                      <a:xfrm>
                        <a:off x="-548003" y="654288"/>
                        <a:ext cx="10427456" cy="5753889"/>
                      </a:xfrm>
                      <a:prstGeom prst="rect">
                        <a:avLst/>
                      </a:prstGeom>
                    </p:spPr>
                  </p:pic>
                </p:oleObj>
              </mc:Fallback>
            </mc:AlternateContent>
          </a:graphicData>
        </a:graphic>
      </p:graphicFrame>
    </p:spTree>
    <p:extLst>
      <p:ext uri="{BB962C8B-B14F-4D97-AF65-F5344CB8AC3E}">
        <p14:creationId xmlns:p14="http://schemas.microsoft.com/office/powerpoint/2010/main" val="3260098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4875"/>
            <a:ext cx="7239000" cy="1127125"/>
          </a:xfrm>
        </p:spPr>
        <p:txBody>
          <a:bodyPr/>
          <a:lstStyle/>
          <a:p>
            <a:pPr algn="ctr"/>
            <a:r>
              <a:rPr lang="en-US" dirty="0" smtClean="0"/>
              <a:t>Meaning of “</a:t>
            </a:r>
            <a:r>
              <a:rPr lang="en-US" dirty="0"/>
              <a:t>Terms of Trade</a:t>
            </a:r>
            <a:r>
              <a:rPr lang="en-US" dirty="0" smtClean="0"/>
              <a:t>”</a:t>
            </a:r>
            <a:endParaRPr lang="en-US" dirty="0"/>
          </a:p>
        </p:txBody>
      </p:sp>
      <p:sp>
        <p:nvSpPr>
          <p:cNvPr id="3" name="Content Placeholder 2"/>
          <p:cNvSpPr>
            <a:spLocks noGrp="1"/>
          </p:cNvSpPr>
          <p:nvPr>
            <p:ph idx="1"/>
          </p:nvPr>
        </p:nvSpPr>
        <p:spPr>
          <a:xfrm>
            <a:off x="1390079" y="1692544"/>
            <a:ext cx="7239000" cy="4062650"/>
          </a:xfrm>
        </p:spPr>
        <p:txBody>
          <a:bodyPr/>
          <a:lstStyle/>
          <a:p>
            <a:r>
              <a:rPr lang="en-US" dirty="0" smtClean="0"/>
              <a:t>Another ambiguity arose more recently when scholars of International Finance defined TT</a:t>
            </a:r>
          </a:p>
          <a:p>
            <a:pPr lvl="1"/>
            <a:r>
              <a:rPr lang="en-US" dirty="0" smtClean="0"/>
              <a:t>NOT as </a:t>
            </a:r>
            <a:r>
              <a:rPr lang="en-US" i="1" dirty="0" smtClean="0"/>
              <a:t>P</a:t>
            </a:r>
            <a:r>
              <a:rPr lang="en-US" sz="4000" i="1" baseline="-25000" dirty="0" smtClean="0"/>
              <a:t>X</a:t>
            </a:r>
            <a:r>
              <a:rPr lang="en-US" dirty="0" smtClean="0"/>
              <a:t>/</a:t>
            </a:r>
            <a:r>
              <a:rPr lang="en-US" i="1" dirty="0" smtClean="0"/>
              <a:t>P</a:t>
            </a:r>
            <a:r>
              <a:rPr lang="en-US" sz="4000" i="1" baseline="-25000" dirty="0" smtClean="0"/>
              <a:t>M</a:t>
            </a:r>
            <a:endParaRPr lang="en-US" sz="4000" dirty="0"/>
          </a:p>
          <a:p>
            <a:pPr lvl="1"/>
            <a:r>
              <a:rPr lang="en-US" dirty="0" smtClean="0"/>
              <a:t>But as </a:t>
            </a:r>
            <a:r>
              <a:rPr lang="en-US" i="1" dirty="0"/>
              <a:t>P</a:t>
            </a:r>
            <a:r>
              <a:rPr lang="en-US" sz="3600" i="1" baseline="-25000" dirty="0"/>
              <a:t>M</a:t>
            </a:r>
            <a:r>
              <a:rPr lang="en-US" dirty="0"/>
              <a:t>/</a:t>
            </a:r>
            <a:r>
              <a:rPr lang="en-US" i="1" dirty="0"/>
              <a:t>P</a:t>
            </a:r>
            <a:r>
              <a:rPr lang="en-US" sz="3600" i="1" baseline="-25000" dirty="0"/>
              <a:t>X</a:t>
            </a:r>
            <a:r>
              <a:rPr lang="en-US" i="1" baseline="-25000" dirty="0"/>
              <a:t> </a:t>
            </a:r>
            <a:r>
              <a:rPr lang="en-US" dirty="0" smtClean="0"/>
              <a:t>!</a:t>
            </a:r>
            <a:endParaRPr lang="en-US" dirty="0"/>
          </a:p>
          <a:p>
            <a:pPr lvl="1"/>
            <a:endParaRPr lang="en-US" dirty="0"/>
          </a:p>
          <a:p>
            <a:pPr lvl="2"/>
            <a:endParaRPr lang="en-US" dirty="0" smtClean="0"/>
          </a:p>
          <a:p>
            <a:pPr lvl="2"/>
            <a:endParaRPr lang="en-US" sz="700" dirty="0" smtClean="0"/>
          </a:p>
          <a:p>
            <a:pPr lvl="1"/>
            <a:endParaRPr lang="en-US" sz="20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61</a:t>
            </a:fld>
            <a:endParaRPr lang="en-US"/>
          </a:p>
        </p:txBody>
      </p:sp>
    </p:spTree>
    <p:extLst>
      <p:ext uri="{BB962C8B-B14F-4D97-AF65-F5344CB8AC3E}">
        <p14:creationId xmlns:p14="http://schemas.microsoft.com/office/powerpoint/2010/main" val="13931169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4875"/>
            <a:ext cx="7239000" cy="1127125"/>
          </a:xfrm>
        </p:spPr>
        <p:txBody>
          <a:bodyPr/>
          <a:lstStyle/>
          <a:p>
            <a:pPr algn="ctr"/>
            <a:r>
              <a:rPr lang="en-US" dirty="0" smtClean="0"/>
              <a:t>Meaning of “</a:t>
            </a:r>
            <a:r>
              <a:rPr lang="en-US" dirty="0"/>
              <a:t>Terms of Trade</a:t>
            </a:r>
            <a:r>
              <a:rPr lang="en-US" dirty="0" smtClean="0"/>
              <a:t>”</a:t>
            </a:r>
            <a:endParaRPr lang="en-US" dirty="0"/>
          </a:p>
        </p:txBody>
      </p:sp>
      <p:sp>
        <p:nvSpPr>
          <p:cNvPr id="3" name="Content Placeholder 2"/>
          <p:cNvSpPr>
            <a:spLocks noGrp="1"/>
          </p:cNvSpPr>
          <p:nvPr>
            <p:ph idx="1"/>
          </p:nvPr>
        </p:nvSpPr>
        <p:spPr>
          <a:xfrm>
            <a:off x="1390079" y="1692544"/>
            <a:ext cx="7239000" cy="4185761"/>
          </a:xfrm>
        </p:spPr>
        <p:txBody>
          <a:bodyPr/>
          <a:lstStyle/>
          <a:p>
            <a:r>
              <a:rPr lang="en-US" dirty="0" smtClean="0"/>
              <a:t>History</a:t>
            </a:r>
          </a:p>
          <a:p>
            <a:pPr lvl="1"/>
            <a:r>
              <a:rPr lang="en-US" dirty="0" smtClean="0"/>
              <a:t>Early writers didn’t need to be explicit:  </a:t>
            </a:r>
          </a:p>
          <a:p>
            <a:pPr lvl="2"/>
            <a:r>
              <a:rPr lang="en-US" dirty="0" smtClean="0"/>
              <a:t>they spoke of TT “improving” or “deteriorating” and that was clear</a:t>
            </a:r>
          </a:p>
          <a:p>
            <a:pPr lvl="2"/>
            <a:r>
              <a:rPr lang="en-US" dirty="0" smtClean="0"/>
              <a:t>They didn’t assign it a number or graph it, so didn’t need to define it further</a:t>
            </a:r>
            <a:endParaRPr lang="en-US" dirty="0"/>
          </a:p>
          <a:p>
            <a:pPr lvl="1"/>
            <a:endParaRPr lang="en-US" dirty="0"/>
          </a:p>
          <a:p>
            <a:pPr lvl="2"/>
            <a:endParaRPr lang="en-US" dirty="0" smtClean="0"/>
          </a:p>
          <a:p>
            <a:pPr lvl="2"/>
            <a:endParaRPr lang="en-US" sz="700" dirty="0" smtClean="0"/>
          </a:p>
          <a:p>
            <a:pPr lvl="1"/>
            <a:endParaRPr lang="en-US" sz="20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62</a:t>
            </a:fld>
            <a:endParaRPr lang="en-US"/>
          </a:p>
        </p:txBody>
      </p:sp>
    </p:spTree>
    <p:extLst>
      <p:ext uri="{BB962C8B-B14F-4D97-AF65-F5344CB8AC3E}">
        <p14:creationId xmlns:p14="http://schemas.microsoft.com/office/powerpoint/2010/main" val="19855343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4875"/>
            <a:ext cx="7239000" cy="1127125"/>
          </a:xfrm>
        </p:spPr>
        <p:txBody>
          <a:bodyPr/>
          <a:lstStyle/>
          <a:p>
            <a:pPr algn="ctr"/>
            <a:r>
              <a:rPr lang="en-US" dirty="0" smtClean="0"/>
              <a:t>Meaning of “</a:t>
            </a:r>
            <a:r>
              <a:rPr lang="en-US" dirty="0"/>
              <a:t>Terms of Trade</a:t>
            </a:r>
            <a:r>
              <a:rPr lang="en-US" dirty="0" smtClean="0"/>
              <a:t>”</a:t>
            </a:r>
            <a:endParaRPr lang="en-US" dirty="0"/>
          </a:p>
        </p:txBody>
      </p:sp>
      <p:sp>
        <p:nvSpPr>
          <p:cNvPr id="3" name="Content Placeholder 2"/>
          <p:cNvSpPr>
            <a:spLocks noGrp="1"/>
          </p:cNvSpPr>
          <p:nvPr>
            <p:ph idx="1"/>
          </p:nvPr>
        </p:nvSpPr>
        <p:spPr>
          <a:xfrm>
            <a:off x="1390079" y="1692544"/>
            <a:ext cx="7239000" cy="4887492"/>
          </a:xfrm>
        </p:spPr>
        <p:txBody>
          <a:bodyPr/>
          <a:lstStyle/>
          <a:p>
            <a:r>
              <a:rPr lang="en-US" dirty="0" smtClean="0"/>
              <a:t>History</a:t>
            </a:r>
          </a:p>
          <a:p>
            <a:pPr lvl="1"/>
            <a:r>
              <a:rPr lang="en-US" dirty="0" err="1" smtClean="0"/>
              <a:t>Taussig</a:t>
            </a:r>
            <a:r>
              <a:rPr lang="en-US" dirty="0" smtClean="0"/>
              <a:t> (1927) first spoke of TT of a country</a:t>
            </a:r>
          </a:p>
          <a:p>
            <a:pPr lvl="1"/>
            <a:r>
              <a:rPr lang="en-US" dirty="0"/>
              <a:t>“The net barter terms of trade are then 9.8 wheat = 11 ½ linen” </a:t>
            </a:r>
            <a:endParaRPr lang="en-US" dirty="0" smtClean="0"/>
          </a:p>
          <a:p>
            <a:pPr lvl="1"/>
            <a:r>
              <a:rPr lang="en-US" dirty="0" smtClean="0"/>
              <a:t>Later included graphs of TT, which defined it as </a:t>
            </a:r>
            <a:r>
              <a:rPr lang="en-US" i="1" dirty="0" smtClean="0"/>
              <a:t>P</a:t>
            </a:r>
            <a:r>
              <a:rPr lang="en-US" sz="3600" i="1" baseline="-25000" dirty="0" smtClean="0"/>
              <a:t>M</a:t>
            </a:r>
            <a:r>
              <a:rPr lang="en-US" dirty="0" smtClean="0"/>
              <a:t>/</a:t>
            </a:r>
            <a:r>
              <a:rPr lang="en-US" i="1" dirty="0" smtClean="0"/>
              <a:t>P</a:t>
            </a:r>
            <a:r>
              <a:rPr lang="en-US" sz="3600" i="1" baseline="-25000" dirty="0" smtClean="0"/>
              <a:t>X</a:t>
            </a:r>
            <a:r>
              <a:rPr lang="en-US" i="1" baseline="-25000" dirty="0" smtClean="0"/>
              <a:t> </a:t>
            </a:r>
            <a:endParaRPr lang="en-US" dirty="0"/>
          </a:p>
          <a:p>
            <a:pPr lvl="1"/>
            <a:endParaRPr lang="en-US" dirty="0"/>
          </a:p>
          <a:p>
            <a:pPr lvl="2"/>
            <a:endParaRPr lang="en-US" dirty="0" smtClean="0"/>
          </a:p>
          <a:p>
            <a:pPr lvl="2"/>
            <a:endParaRPr lang="en-US" sz="700" dirty="0" smtClean="0"/>
          </a:p>
          <a:p>
            <a:pPr lvl="1"/>
            <a:endParaRPr lang="en-US" sz="20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63</a:t>
            </a:fld>
            <a:endParaRPr lang="en-US"/>
          </a:p>
        </p:txBody>
      </p:sp>
      <p:pic>
        <p:nvPicPr>
          <p:cNvPr id="5" name="Picture 4"/>
          <p:cNvPicPr>
            <a:picLocks noChangeAspect="1"/>
          </p:cNvPicPr>
          <p:nvPr/>
        </p:nvPicPr>
        <p:blipFill>
          <a:blip r:embed="rId2"/>
          <a:stretch>
            <a:fillRect/>
          </a:stretch>
        </p:blipFill>
        <p:spPr>
          <a:xfrm>
            <a:off x="237444" y="2411882"/>
            <a:ext cx="1447800" cy="2032000"/>
          </a:xfrm>
          <a:prstGeom prst="rect">
            <a:avLst/>
          </a:prstGeom>
        </p:spPr>
      </p:pic>
    </p:spTree>
    <p:extLst>
      <p:ext uri="{BB962C8B-B14F-4D97-AF65-F5344CB8AC3E}">
        <p14:creationId xmlns:p14="http://schemas.microsoft.com/office/powerpoint/2010/main" val="21095943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4875"/>
            <a:ext cx="7239000" cy="1127125"/>
          </a:xfrm>
        </p:spPr>
        <p:txBody>
          <a:bodyPr/>
          <a:lstStyle/>
          <a:p>
            <a:pPr algn="ctr"/>
            <a:r>
              <a:rPr lang="en-US" dirty="0" smtClean="0"/>
              <a:t>Meaning of “</a:t>
            </a:r>
            <a:r>
              <a:rPr lang="en-US" dirty="0"/>
              <a:t>Terms of Trade</a:t>
            </a:r>
            <a:r>
              <a:rPr lang="en-US" dirty="0" smtClean="0"/>
              <a:t>”</a:t>
            </a:r>
            <a:endParaRPr lang="en-US" dirty="0"/>
          </a:p>
        </p:txBody>
      </p:sp>
      <p:sp>
        <p:nvSpPr>
          <p:cNvPr id="3" name="Content Placeholder 2"/>
          <p:cNvSpPr>
            <a:spLocks noGrp="1"/>
          </p:cNvSpPr>
          <p:nvPr>
            <p:ph idx="1"/>
          </p:nvPr>
        </p:nvSpPr>
        <p:spPr>
          <a:xfrm>
            <a:off x="1390079" y="1692544"/>
            <a:ext cx="7239000" cy="4702825"/>
          </a:xfrm>
        </p:spPr>
        <p:txBody>
          <a:bodyPr/>
          <a:lstStyle/>
          <a:p>
            <a:r>
              <a:rPr lang="en-US" dirty="0" smtClean="0"/>
              <a:t>History</a:t>
            </a:r>
          </a:p>
          <a:p>
            <a:pPr lvl="1"/>
            <a:r>
              <a:rPr lang="en-US" dirty="0" smtClean="0"/>
              <a:t>Viner (1937) reversed this</a:t>
            </a:r>
          </a:p>
          <a:p>
            <a:pPr lvl="2"/>
            <a:r>
              <a:rPr lang="en-US" dirty="0" smtClean="0"/>
              <a:t>“This </a:t>
            </a:r>
            <a:r>
              <a:rPr lang="en-US" dirty="0"/>
              <a:t>reverses </a:t>
            </a:r>
            <a:r>
              <a:rPr lang="en-US" dirty="0" err="1"/>
              <a:t>Taussig’s</a:t>
            </a:r>
            <a:r>
              <a:rPr lang="en-US" dirty="0"/>
              <a:t> procedure, where a rise in the index indicates an </a:t>
            </a:r>
            <a:r>
              <a:rPr lang="en-US" i="1" dirty="0"/>
              <a:t>unfavorable</a:t>
            </a:r>
            <a:r>
              <a:rPr lang="en-US" dirty="0"/>
              <a:t> movement of the terms of trade.  No question of principle is involved, but it seems to me to be more convenient to represent favorable movements of the indices by rising indices</a:t>
            </a:r>
            <a:r>
              <a:rPr lang="en-US" dirty="0" smtClean="0"/>
              <a:t>.” </a:t>
            </a:r>
            <a:endParaRPr lang="en-US" dirty="0"/>
          </a:p>
          <a:p>
            <a:pPr lvl="2"/>
            <a:endParaRPr lang="en-US" dirty="0" smtClean="0"/>
          </a:p>
          <a:p>
            <a:pPr lvl="2"/>
            <a:endParaRPr lang="en-US" sz="700" dirty="0" smtClean="0"/>
          </a:p>
          <a:p>
            <a:pPr lvl="1"/>
            <a:endParaRPr lang="en-US" sz="20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64</a:t>
            </a:fld>
            <a:endParaRPr lang="en-US"/>
          </a:p>
        </p:txBody>
      </p:sp>
      <p:pic>
        <p:nvPicPr>
          <p:cNvPr id="5" name="Picture 4"/>
          <p:cNvPicPr>
            <a:picLocks noChangeAspect="1"/>
          </p:cNvPicPr>
          <p:nvPr/>
        </p:nvPicPr>
        <p:blipFill>
          <a:blip r:embed="rId2"/>
          <a:stretch>
            <a:fillRect/>
          </a:stretch>
        </p:blipFill>
        <p:spPr>
          <a:xfrm>
            <a:off x="212046" y="2874851"/>
            <a:ext cx="1524000" cy="2032000"/>
          </a:xfrm>
          <a:prstGeom prst="rect">
            <a:avLst/>
          </a:prstGeom>
        </p:spPr>
      </p:pic>
    </p:spTree>
    <p:extLst>
      <p:ext uri="{BB962C8B-B14F-4D97-AF65-F5344CB8AC3E}">
        <p14:creationId xmlns:p14="http://schemas.microsoft.com/office/powerpoint/2010/main" val="25181025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4875"/>
            <a:ext cx="7239000" cy="1127125"/>
          </a:xfrm>
        </p:spPr>
        <p:txBody>
          <a:bodyPr/>
          <a:lstStyle/>
          <a:p>
            <a:pPr algn="ctr"/>
            <a:r>
              <a:rPr lang="en-US" dirty="0" smtClean="0"/>
              <a:t>Meaning of “</a:t>
            </a:r>
            <a:r>
              <a:rPr lang="en-US" dirty="0"/>
              <a:t>Terms of Trade</a:t>
            </a:r>
            <a:r>
              <a:rPr lang="en-US" dirty="0" smtClean="0"/>
              <a:t>”</a:t>
            </a:r>
            <a:endParaRPr lang="en-US" dirty="0"/>
          </a:p>
        </p:txBody>
      </p:sp>
      <p:sp>
        <p:nvSpPr>
          <p:cNvPr id="3" name="Content Placeholder 2"/>
          <p:cNvSpPr>
            <a:spLocks noGrp="1"/>
          </p:cNvSpPr>
          <p:nvPr>
            <p:ph idx="1"/>
          </p:nvPr>
        </p:nvSpPr>
        <p:spPr>
          <a:xfrm>
            <a:off x="1390079" y="1692544"/>
            <a:ext cx="7239000" cy="3853362"/>
          </a:xfrm>
        </p:spPr>
        <p:txBody>
          <a:bodyPr/>
          <a:lstStyle/>
          <a:p>
            <a:r>
              <a:rPr lang="en-US" dirty="0" smtClean="0"/>
              <a:t>History</a:t>
            </a:r>
          </a:p>
          <a:p>
            <a:pPr lvl="1"/>
            <a:r>
              <a:rPr lang="en-US" dirty="0" smtClean="0"/>
              <a:t>Since Viner, most writers followed his example, using </a:t>
            </a:r>
            <a:r>
              <a:rPr lang="en-US" i="1" dirty="0" smtClean="0"/>
              <a:t>P</a:t>
            </a:r>
            <a:r>
              <a:rPr lang="en-US" sz="3200" i="1" baseline="-25000" dirty="0" smtClean="0"/>
              <a:t>X</a:t>
            </a:r>
            <a:r>
              <a:rPr lang="en-US" dirty="0" smtClean="0"/>
              <a:t>/</a:t>
            </a:r>
            <a:r>
              <a:rPr lang="en-US" i="1" dirty="0" smtClean="0"/>
              <a:t>P</a:t>
            </a:r>
            <a:r>
              <a:rPr lang="en-US" sz="3200" i="1" baseline="-25000" dirty="0" smtClean="0"/>
              <a:t>M</a:t>
            </a:r>
            <a:r>
              <a:rPr lang="en-US" i="1" baseline="-25000" dirty="0" smtClean="0"/>
              <a:t> </a:t>
            </a:r>
          </a:p>
          <a:p>
            <a:pPr lvl="1"/>
            <a:r>
              <a:rPr lang="en-US" dirty="0" smtClean="0"/>
              <a:t>But around 1980, writers in International Finance began sometimes to use </a:t>
            </a:r>
            <a:r>
              <a:rPr lang="en-US" i="1" dirty="0"/>
              <a:t>P</a:t>
            </a:r>
            <a:r>
              <a:rPr lang="en-US" sz="3200" i="1" baseline="-25000" dirty="0"/>
              <a:t>M</a:t>
            </a:r>
            <a:r>
              <a:rPr lang="en-US" dirty="0"/>
              <a:t>/</a:t>
            </a:r>
            <a:r>
              <a:rPr lang="en-US" i="1" dirty="0"/>
              <a:t>P</a:t>
            </a:r>
            <a:r>
              <a:rPr lang="en-US" sz="3200" i="1" baseline="-25000" dirty="0"/>
              <a:t>X</a:t>
            </a:r>
            <a:r>
              <a:rPr lang="en-US" i="1" baseline="-25000" dirty="0"/>
              <a:t> </a:t>
            </a:r>
            <a:endParaRPr lang="en-US" dirty="0"/>
          </a:p>
          <a:p>
            <a:pPr lvl="2"/>
            <a:endParaRPr lang="en-US" dirty="0" smtClean="0"/>
          </a:p>
          <a:p>
            <a:pPr lvl="2"/>
            <a:endParaRPr lang="en-US" sz="700" dirty="0" smtClean="0"/>
          </a:p>
          <a:p>
            <a:pPr lvl="1"/>
            <a:endParaRPr lang="en-US" sz="20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65</a:t>
            </a:fld>
            <a:endParaRPr lang="en-US"/>
          </a:p>
        </p:txBody>
      </p:sp>
    </p:spTree>
    <p:extLst>
      <p:ext uri="{BB962C8B-B14F-4D97-AF65-F5344CB8AC3E}">
        <p14:creationId xmlns:p14="http://schemas.microsoft.com/office/powerpoint/2010/main" val="10002685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4875"/>
            <a:ext cx="7239000" cy="1127125"/>
          </a:xfrm>
        </p:spPr>
        <p:txBody>
          <a:bodyPr/>
          <a:lstStyle/>
          <a:p>
            <a:pPr algn="ctr"/>
            <a:r>
              <a:rPr lang="en-US" dirty="0" smtClean="0"/>
              <a:t>Meaning of “</a:t>
            </a:r>
            <a:r>
              <a:rPr lang="en-US" dirty="0"/>
              <a:t>Terms of Trade</a:t>
            </a:r>
            <a:r>
              <a:rPr lang="en-US" dirty="0" smtClean="0"/>
              <a:t>”</a:t>
            </a:r>
            <a:endParaRPr lang="en-US" dirty="0"/>
          </a:p>
        </p:txBody>
      </p:sp>
      <p:sp>
        <p:nvSpPr>
          <p:cNvPr id="3" name="Content Placeholder 2"/>
          <p:cNvSpPr>
            <a:spLocks noGrp="1"/>
          </p:cNvSpPr>
          <p:nvPr>
            <p:ph idx="1"/>
          </p:nvPr>
        </p:nvSpPr>
        <p:spPr>
          <a:xfrm>
            <a:off x="1390079" y="1403888"/>
            <a:ext cx="7239000" cy="5872376"/>
          </a:xfrm>
        </p:spPr>
        <p:txBody>
          <a:bodyPr/>
          <a:lstStyle/>
          <a:p>
            <a:r>
              <a:rPr lang="en-US" dirty="0" smtClean="0"/>
              <a:t>History</a:t>
            </a:r>
          </a:p>
          <a:p>
            <a:pPr lvl="1"/>
            <a:r>
              <a:rPr lang="en-US" dirty="0" err="1" smtClean="0"/>
              <a:t>Obstfeld</a:t>
            </a:r>
            <a:r>
              <a:rPr lang="en-US" dirty="0" smtClean="0"/>
              <a:t> (1980):</a:t>
            </a:r>
          </a:p>
          <a:p>
            <a:pPr lvl="2"/>
            <a:r>
              <a:rPr lang="en-US" dirty="0"/>
              <a:t>“… where </a:t>
            </a:r>
            <a:r>
              <a:rPr lang="en-US" dirty="0" err="1"/>
              <a:t>τ</a:t>
            </a:r>
            <a:r>
              <a:rPr lang="en-US" dirty="0"/>
              <a:t> denotes the terms of trade, defined as the price of foreign consumption goods in terms of home </a:t>
            </a:r>
            <a:r>
              <a:rPr lang="en-US" dirty="0" smtClean="0"/>
              <a:t>goods”</a:t>
            </a:r>
          </a:p>
          <a:p>
            <a:pPr lvl="1"/>
            <a:r>
              <a:rPr lang="en-US" dirty="0" err="1" smtClean="0"/>
              <a:t>Obstfeld</a:t>
            </a:r>
            <a:r>
              <a:rPr lang="en-US" dirty="0" smtClean="0"/>
              <a:t> (1981):</a:t>
            </a:r>
          </a:p>
          <a:p>
            <a:pPr lvl="2"/>
            <a:r>
              <a:rPr lang="en-US" dirty="0" smtClean="0"/>
              <a:t>Defined </a:t>
            </a:r>
            <a:r>
              <a:rPr lang="en-US" i="1" dirty="0" smtClean="0"/>
              <a:t>p</a:t>
            </a:r>
            <a:r>
              <a:rPr lang="en-US" dirty="0" smtClean="0"/>
              <a:t> as the terms of trade, then had:  “</a:t>
            </a:r>
            <a:r>
              <a:rPr lang="en-US" dirty="0"/>
              <a:t>a rise from </a:t>
            </a:r>
            <a:r>
              <a:rPr lang="en-US" i="1" dirty="0"/>
              <a:t>p</a:t>
            </a:r>
            <a:r>
              <a:rPr lang="en-US" dirty="0"/>
              <a:t> to </a:t>
            </a:r>
            <a:r>
              <a:rPr lang="en-US" i="1" dirty="0"/>
              <a:t>p'</a:t>
            </a:r>
            <a:r>
              <a:rPr lang="en-US" dirty="0"/>
              <a:t> in the relative price of the foreign </a:t>
            </a:r>
            <a:r>
              <a:rPr lang="en-US" dirty="0" smtClean="0"/>
              <a:t>good”</a:t>
            </a:r>
          </a:p>
          <a:p>
            <a:pPr lvl="1"/>
            <a:r>
              <a:rPr lang="en-US" dirty="0" err="1" smtClean="0"/>
              <a:t>Obstfeld</a:t>
            </a:r>
            <a:r>
              <a:rPr lang="en-US" dirty="0" smtClean="0"/>
              <a:t> may have been following </a:t>
            </a:r>
            <a:r>
              <a:rPr lang="en-US" dirty="0" err="1" smtClean="0"/>
              <a:t>Dornbusch</a:t>
            </a:r>
            <a:r>
              <a:rPr lang="en-US" dirty="0" smtClean="0"/>
              <a:t> (1976) </a:t>
            </a:r>
            <a:endParaRPr lang="en-US" dirty="0"/>
          </a:p>
          <a:p>
            <a:pPr lvl="2"/>
            <a:endParaRPr lang="en-US" dirty="0" smtClean="0"/>
          </a:p>
          <a:p>
            <a:pPr lvl="2"/>
            <a:endParaRPr lang="en-US" sz="700" dirty="0" smtClean="0"/>
          </a:p>
          <a:p>
            <a:pPr lvl="1"/>
            <a:endParaRPr lang="en-US" sz="20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66</a:t>
            </a:fld>
            <a:endParaRPr lang="en-US"/>
          </a:p>
        </p:txBody>
      </p:sp>
      <p:pic>
        <p:nvPicPr>
          <p:cNvPr id="6" name="Picture 5"/>
          <p:cNvPicPr>
            <a:picLocks noChangeAspect="1"/>
          </p:cNvPicPr>
          <p:nvPr/>
        </p:nvPicPr>
        <p:blipFill>
          <a:blip r:embed="rId2"/>
          <a:stretch>
            <a:fillRect/>
          </a:stretch>
        </p:blipFill>
        <p:spPr>
          <a:xfrm>
            <a:off x="482600" y="2082800"/>
            <a:ext cx="1346200" cy="2032000"/>
          </a:xfrm>
          <a:prstGeom prst="rect">
            <a:avLst/>
          </a:prstGeom>
        </p:spPr>
      </p:pic>
      <p:pic>
        <p:nvPicPr>
          <p:cNvPr id="7" name="Picture 6"/>
          <p:cNvPicPr>
            <a:picLocks noChangeAspect="1"/>
          </p:cNvPicPr>
          <p:nvPr/>
        </p:nvPicPr>
        <p:blipFill>
          <a:blip r:embed="rId3"/>
          <a:stretch>
            <a:fillRect/>
          </a:stretch>
        </p:blipFill>
        <p:spPr>
          <a:xfrm>
            <a:off x="495300" y="4610100"/>
            <a:ext cx="1346200" cy="2032000"/>
          </a:xfrm>
          <a:prstGeom prst="rect">
            <a:avLst/>
          </a:prstGeom>
        </p:spPr>
      </p:pic>
    </p:spTree>
    <p:extLst>
      <p:ext uri="{BB962C8B-B14F-4D97-AF65-F5344CB8AC3E}">
        <p14:creationId xmlns:p14="http://schemas.microsoft.com/office/powerpoint/2010/main" val="162293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4875"/>
            <a:ext cx="7239000" cy="1127125"/>
          </a:xfrm>
        </p:spPr>
        <p:txBody>
          <a:bodyPr/>
          <a:lstStyle/>
          <a:p>
            <a:pPr algn="ctr"/>
            <a:r>
              <a:rPr lang="en-US" dirty="0" smtClean="0"/>
              <a:t>Meaning of “</a:t>
            </a:r>
            <a:r>
              <a:rPr lang="en-US" dirty="0"/>
              <a:t>Terms of Trade</a:t>
            </a:r>
            <a:r>
              <a:rPr lang="en-US" dirty="0" smtClean="0"/>
              <a:t>”</a:t>
            </a:r>
            <a:endParaRPr lang="en-US" dirty="0"/>
          </a:p>
        </p:txBody>
      </p:sp>
      <p:sp>
        <p:nvSpPr>
          <p:cNvPr id="3" name="Content Placeholder 2"/>
          <p:cNvSpPr>
            <a:spLocks noGrp="1"/>
          </p:cNvSpPr>
          <p:nvPr>
            <p:ph idx="1"/>
          </p:nvPr>
        </p:nvSpPr>
        <p:spPr>
          <a:xfrm>
            <a:off x="1390079" y="1403888"/>
            <a:ext cx="7239000" cy="3594830"/>
          </a:xfrm>
        </p:spPr>
        <p:txBody>
          <a:bodyPr/>
          <a:lstStyle/>
          <a:p>
            <a:r>
              <a:rPr lang="en-US" dirty="0" smtClean="0"/>
              <a:t>History</a:t>
            </a:r>
          </a:p>
          <a:p>
            <a:pPr lvl="1"/>
            <a:r>
              <a:rPr lang="en-US" dirty="0" smtClean="0"/>
              <a:t>Since then</a:t>
            </a:r>
          </a:p>
          <a:p>
            <a:pPr lvl="2"/>
            <a:r>
              <a:rPr lang="en-US" dirty="0" smtClean="0"/>
              <a:t>Trade economists (as well as development economists) have mostly stuck to </a:t>
            </a:r>
            <a:r>
              <a:rPr lang="en-US" i="1" dirty="0"/>
              <a:t>P</a:t>
            </a:r>
            <a:r>
              <a:rPr lang="en-US" i="1" baseline="-25000" dirty="0"/>
              <a:t>X</a:t>
            </a:r>
            <a:r>
              <a:rPr lang="en-US" dirty="0"/>
              <a:t>/</a:t>
            </a:r>
            <a:r>
              <a:rPr lang="en-US" i="1" dirty="0"/>
              <a:t>P</a:t>
            </a:r>
            <a:r>
              <a:rPr lang="en-US" i="1" baseline="-25000" dirty="0"/>
              <a:t>M </a:t>
            </a:r>
            <a:endParaRPr lang="en-US" dirty="0"/>
          </a:p>
          <a:p>
            <a:pPr lvl="2"/>
            <a:r>
              <a:rPr lang="en-US" dirty="0" smtClean="0"/>
              <a:t>International Finance economists (including </a:t>
            </a:r>
            <a:r>
              <a:rPr lang="en-US" dirty="0" err="1" smtClean="0"/>
              <a:t>Obstfeld</a:t>
            </a:r>
            <a:r>
              <a:rPr lang="en-US" dirty="0" smtClean="0"/>
              <a:t> himself) have used   </a:t>
            </a:r>
            <a:r>
              <a:rPr lang="en-US" i="1" dirty="0" smtClean="0"/>
              <a:t>P</a:t>
            </a:r>
            <a:r>
              <a:rPr lang="en-US" i="1" baseline="-25000" dirty="0" smtClean="0"/>
              <a:t>X</a:t>
            </a:r>
            <a:r>
              <a:rPr lang="en-US" dirty="0"/>
              <a:t>/</a:t>
            </a:r>
            <a:r>
              <a:rPr lang="en-US" i="1" dirty="0"/>
              <a:t>P</a:t>
            </a:r>
            <a:r>
              <a:rPr lang="en-US" i="1" baseline="-25000" dirty="0"/>
              <a:t>M </a:t>
            </a:r>
            <a:r>
              <a:rPr lang="en-US" dirty="0" smtClean="0"/>
              <a:t>sometimes and </a:t>
            </a:r>
            <a:r>
              <a:rPr lang="en-US" i="1" dirty="0"/>
              <a:t>P</a:t>
            </a:r>
            <a:r>
              <a:rPr lang="en-US" i="1" baseline="-25000" dirty="0"/>
              <a:t>M</a:t>
            </a:r>
            <a:r>
              <a:rPr lang="en-US" dirty="0"/>
              <a:t>/</a:t>
            </a:r>
            <a:r>
              <a:rPr lang="en-US" i="1" dirty="0"/>
              <a:t>P</a:t>
            </a:r>
            <a:r>
              <a:rPr lang="en-US" i="1" baseline="-25000" dirty="0"/>
              <a:t>X </a:t>
            </a:r>
            <a:r>
              <a:rPr lang="en-US" dirty="0" smtClean="0"/>
              <a:t>other times.</a:t>
            </a:r>
          </a:p>
          <a:p>
            <a:pPr lvl="2"/>
            <a:endParaRPr lang="en-US" sz="700" dirty="0" smtClean="0"/>
          </a:p>
          <a:p>
            <a:pPr lvl="1"/>
            <a:endParaRPr lang="en-US" sz="20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67</a:t>
            </a:fld>
            <a:endParaRPr lang="en-US"/>
          </a:p>
        </p:txBody>
      </p:sp>
    </p:spTree>
    <p:extLst>
      <p:ext uri="{BB962C8B-B14F-4D97-AF65-F5344CB8AC3E}">
        <p14:creationId xmlns:p14="http://schemas.microsoft.com/office/powerpoint/2010/main" val="33979697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898667401"/>
              </p:ext>
            </p:extLst>
          </p:nvPr>
        </p:nvGraphicFramePr>
        <p:xfrm>
          <a:off x="1447800" y="735601"/>
          <a:ext cx="7239000" cy="5690128"/>
        </p:xfrm>
        <a:graphic>
          <a:graphicData uri="http://schemas.openxmlformats.org/drawingml/2006/table">
            <a:tbl>
              <a:tblPr firstRow="1" bandRow="1">
                <a:tableStyleId>{5C22544A-7EE6-4342-B048-85BDC9FD1C3A}</a:tableStyleId>
              </a:tblPr>
              <a:tblGrid>
                <a:gridCol w="3619500"/>
                <a:gridCol w="3619500"/>
              </a:tblGrid>
              <a:tr h="474454">
                <a:tc>
                  <a:txBody>
                    <a:bodyPr/>
                    <a:lstStyle/>
                    <a:p>
                      <a:pPr algn="ctr"/>
                      <a:r>
                        <a:rPr lang="en-US" sz="4000" i="1" dirty="0" smtClean="0"/>
                        <a:t>P</a:t>
                      </a:r>
                      <a:r>
                        <a:rPr lang="en-US" sz="4000" i="1" baseline="-25000" dirty="0" smtClean="0"/>
                        <a:t>X</a:t>
                      </a:r>
                      <a:r>
                        <a:rPr lang="en-US" sz="4000" dirty="0" smtClean="0"/>
                        <a:t>/</a:t>
                      </a:r>
                      <a:r>
                        <a:rPr lang="en-US" sz="4000" i="1" dirty="0" smtClean="0"/>
                        <a:t>P</a:t>
                      </a:r>
                      <a:r>
                        <a:rPr lang="en-US" sz="4000" i="1" baseline="-25000" dirty="0" smtClean="0"/>
                        <a:t>M </a:t>
                      </a:r>
                      <a:endParaRPr lang="en-US" sz="4000" dirty="0"/>
                    </a:p>
                  </a:txBody>
                  <a:tcPr/>
                </a:tc>
                <a:tc>
                  <a:txBody>
                    <a:bodyPr/>
                    <a:lstStyle/>
                    <a:p>
                      <a:pPr algn="ctr"/>
                      <a:r>
                        <a:rPr lang="en-US" sz="4000" i="1" dirty="0" smtClean="0"/>
                        <a:t>P</a:t>
                      </a:r>
                      <a:r>
                        <a:rPr lang="en-US" sz="4000" i="1" baseline="-25000" dirty="0" smtClean="0"/>
                        <a:t>M</a:t>
                      </a:r>
                      <a:r>
                        <a:rPr lang="en-US" sz="4000" dirty="0" smtClean="0"/>
                        <a:t>/</a:t>
                      </a:r>
                      <a:r>
                        <a:rPr lang="en-US" sz="4000" i="1" dirty="0" smtClean="0"/>
                        <a:t>P</a:t>
                      </a:r>
                      <a:r>
                        <a:rPr lang="en-US" sz="4000" i="1" baseline="-25000" dirty="0" smtClean="0"/>
                        <a:t>MX</a:t>
                      </a:r>
                      <a:endParaRPr lang="en-US" sz="4000" dirty="0"/>
                    </a:p>
                  </a:txBody>
                  <a:tcPr/>
                </a:tc>
              </a:tr>
              <a:tr h="417896">
                <a:tc>
                  <a:txBody>
                    <a:bodyPr/>
                    <a:lstStyle/>
                    <a:p>
                      <a:r>
                        <a:rPr lang="en-US" sz="3200" b="1" dirty="0" smtClean="0"/>
                        <a:t>1920s</a:t>
                      </a:r>
                      <a:endParaRPr lang="en-US" sz="3200" b="1" dirty="0"/>
                    </a:p>
                  </a:txBody>
                  <a:tcPr/>
                </a:tc>
                <a:tc>
                  <a:txBody>
                    <a:bodyPr/>
                    <a:lstStyle/>
                    <a:p>
                      <a:endParaRPr lang="en-US" dirty="0"/>
                    </a:p>
                  </a:txBody>
                  <a:tcPr/>
                </a:tc>
              </a:tr>
              <a:tr h="417896">
                <a:tc>
                  <a:txBody>
                    <a:bodyPr/>
                    <a:lstStyle/>
                    <a:p>
                      <a:endParaRPr lang="en-US" dirty="0"/>
                    </a:p>
                  </a:txBody>
                  <a:tcPr/>
                </a:tc>
                <a:tc>
                  <a:txBody>
                    <a:bodyPr/>
                    <a:lstStyle/>
                    <a:p>
                      <a:r>
                        <a:rPr lang="en-US" sz="1800" kern="1200" dirty="0" err="1" smtClean="0">
                          <a:solidFill>
                            <a:schemeClr val="dk1"/>
                          </a:solidFill>
                          <a:effectLst/>
                          <a:latin typeface="Cambria"/>
                          <a:ea typeface="+mn-ea"/>
                          <a:cs typeface="Cambria"/>
                        </a:rPr>
                        <a:t>Taussig</a:t>
                      </a:r>
                      <a:r>
                        <a:rPr lang="en-US" sz="1800" kern="1200" dirty="0" smtClean="0">
                          <a:solidFill>
                            <a:schemeClr val="dk1"/>
                          </a:solidFill>
                          <a:effectLst/>
                          <a:latin typeface="Cambria"/>
                          <a:ea typeface="+mn-ea"/>
                          <a:cs typeface="Cambria"/>
                        </a:rPr>
                        <a:t> (1927)</a:t>
                      </a:r>
                      <a:r>
                        <a:rPr lang="en-US" dirty="0" smtClean="0">
                          <a:effectLst/>
                          <a:latin typeface="Cambria"/>
                          <a:cs typeface="Cambria"/>
                        </a:rPr>
                        <a:t> </a:t>
                      </a:r>
                      <a:endParaRPr lang="en-US" dirty="0">
                        <a:latin typeface="Cambria"/>
                        <a:cs typeface="Cambria"/>
                      </a:endParaRPr>
                    </a:p>
                  </a:txBody>
                  <a:tcPr/>
                </a:tc>
              </a:tr>
              <a:tr h="417896">
                <a:tc>
                  <a:txBody>
                    <a:bodyPr/>
                    <a:lstStyle/>
                    <a:p>
                      <a:r>
                        <a:rPr lang="en-US" sz="3200" b="1" dirty="0" smtClean="0"/>
                        <a:t>1930s</a:t>
                      </a:r>
                      <a:endParaRPr lang="en-US" sz="3200" b="1" dirty="0"/>
                    </a:p>
                  </a:txBody>
                  <a:tcPr/>
                </a:tc>
                <a:tc>
                  <a:txBody>
                    <a:bodyPr/>
                    <a:lstStyle/>
                    <a:p>
                      <a:endParaRPr lang="en-US" dirty="0">
                        <a:latin typeface="Cambria"/>
                        <a:cs typeface="Cambria"/>
                      </a:endParaRPr>
                    </a:p>
                  </a:txBody>
                  <a:tcPr/>
                </a:tc>
              </a:tr>
              <a:tr h="417896">
                <a:tc>
                  <a:txBody>
                    <a:bodyPr/>
                    <a:lstStyle/>
                    <a:p>
                      <a:pPr marL="0" marR="0">
                        <a:spcBef>
                          <a:spcPts val="0"/>
                        </a:spcBef>
                        <a:spcAft>
                          <a:spcPts val="0"/>
                        </a:spcAft>
                      </a:pPr>
                      <a:r>
                        <a:rPr lang="en-US" sz="1800" dirty="0">
                          <a:effectLst/>
                          <a:latin typeface="Cambria"/>
                          <a:ea typeface="ＭＳ 明朝"/>
                          <a:cs typeface="Times New Roman"/>
                        </a:rPr>
                        <a:t>Leontief (1933)</a:t>
                      </a:r>
                      <a:endParaRPr lang="en-US" sz="1800" dirty="0">
                        <a:effectLst/>
                        <a:latin typeface="Times New Roman"/>
                        <a:ea typeface="Times New Roman"/>
                        <a:cs typeface="Times New Roman"/>
                      </a:endParaRPr>
                    </a:p>
                  </a:txBody>
                  <a:tcPr marL="68580" marR="68580" marT="0" marB="0"/>
                </a:tc>
                <a:tc>
                  <a:txBody>
                    <a:bodyPr/>
                    <a:lstStyle/>
                    <a:p>
                      <a:endParaRPr lang="en-US" dirty="0">
                        <a:latin typeface="Cambria"/>
                        <a:cs typeface="Cambria"/>
                      </a:endParaRPr>
                    </a:p>
                  </a:txBody>
                  <a:tcPr/>
                </a:tc>
              </a:tr>
              <a:tr h="417896">
                <a:tc>
                  <a:txBody>
                    <a:bodyPr/>
                    <a:lstStyle/>
                    <a:p>
                      <a:pPr marL="0" marR="0">
                        <a:spcBef>
                          <a:spcPts val="0"/>
                        </a:spcBef>
                        <a:spcAft>
                          <a:spcPts val="0"/>
                        </a:spcAft>
                      </a:pPr>
                      <a:r>
                        <a:rPr lang="en-US" sz="1800">
                          <a:effectLst/>
                          <a:latin typeface="Cambria"/>
                          <a:ea typeface="ＭＳ 明朝"/>
                          <a:cs typeface="Times New Roman"/>
                        </a:rPr>
                        <a:t>Viner (1937)</a:t>
                      </a:r>
                      <a:endParaRPr lang="en-US" sz="1800">
                        <a:effectLst/>
                        <a:latin typeface="Times New Roman"/>
                        <a:ea typeface="Times New Roman"/>
                        <a:cs typeface="Times New Roman"/>
                      </a:endParaRPr>
                    </a:p>
                  </a:txBody>
                  <a:tcPr marL="68580" marR="68580" marT="0" marB="0"/>
                </a:tc>
                <a:tc>
                  <a:txBody>
                    <a:bodyPr/>
                    <a:lstStyle/>
                    <a:p>
                      <a:endParaRPr lang="en-US" dirty="0">
                        <a:latin typeface="Cambria"/>
                        <a:cs typeface="Cambria"/>
                      </a:endParaRPr>
                    </a:p>
                  </a:txBody>
                  <a:tcPr/>
                </a:tc>
              </a:tr>
              <a:tr h="417896">
                <a:tc>
                  <a:txBody>
                    <a:bodyPr/>
                    <a:lstStyle/>
                    <a:p>
                      <a:pPr marL="0" marR="0">
                        <a:spcBef>
                          <a:spcPts val="0"/>
                        </a:spcBef>
                        <a:spcAft>
                          <a:spcPts val="0"/>
                        </a:spcAft>
                      </a:pPr>
                      <a:r>
                        <a:rPr lang="en-US" sz="1800" dirty="0" err="1">
                          <a:effectLst/>
                          <a:latin typeface="Cambria"/>
                          <a:ea typeface="ＭＳ 明朝"/>
                          <a:cs typeface="Times New Roman"/>
                        </a:rPr>
                        <a:t>Belshaw</a:t>
                      </a:r>
                      <a:r>
                        <a:rPr lang="en-US" sz="1800" dirty="0">
                          <a:effectLst/>
                          <a:latin typeface="Cambria"/>
                          <a:ea typeface="ＭＳ 明朝"/>
                          <a:cs typeface="Times New Roman"/>
                        </a:rPr>
                        <a:t> (1939)</a:t>
                      </a:r>
                      <a:endParaRPr lang="en-US" sz="1800" dirty="0">
                        <a:effectLst/>
                        <a:latin typeface="Times New Roman"/>
                        <a:ea typeface="Times New Roman"/>
                        <a:cs typeface="Times New Roman"/>
                      </a:endParaRPr>
                    </a:p>
                  </a:txBody>
                  <a:tcPr marL="68580" marR="68580" marT="0" marB="0"/>
                </a:tc>
                <a:tc>
                  <a:txBody>
                    <a:bodyPr/>
                    <a:lstStyle/>
                    <a:p>
                      <a:r>
                        <a:rPr lang="en-US" sz="1800" kern="1200" dirty="0" err="1" smtClean="0">
                          <a:solidFill>
                            <a:schemeClr val="dk1"/>
                          </a:solidFill>
                          <a:effectLst/>
                          <a:latin typeface="Cambria"/>
                          <a:ea typeface="+mn-ea"/>
                          <a:cs typeface="Cambria"/>
                        </a:rPr>
                        <a:t>Mauldon</a:t>
                      </a:r>
                      <a:r>
                        <a:rPr lang="en-US" sz="1800" kern="1200" dirty="0" smtClean="0">
                          <a:solidFill>
                            <a:schemeClr val="dk1"/>
                          </a:solidFill>
                          <a:effectLst/>
                          <a:latin typeface="Cambria"/>
                          <a:ea typeface="+mn-ea"/>
                          <a:cs typeface="Cambria"/>
                        </a:rPr>
                        <a:t> &amp; Anderson (1939)</a:t>
                      </a:r>
                      <a:r>
                        <a:rPr lang="en-US" dirty="0" smtClean="0">
                          <a:effectLst/>
                          <a:latin typeface="Cambria"/>
                          <a:cs typeface="Cambria"/>
                        </a:rPr>
                        <a:t> </a:t>
                      </a:r>
                      <a:endParaRPr lang="en-US" dirty="0">
                        <a:latin typeface="Cambria"/>
                        <a:cs typeface="Cambria"/>
                      </a:endParaRPr>
                    </a:p>
                  </a:txBody>
                  <a:tcPr/>
                </a:tc>
              </a:tr>
              <a:tr h="417896">
                <a:tc>
                  <a:txBody>
                    <a:bodyPr/>
                    <a:lstStyle/>
                    <a:p>
                      <a:pPr marL="0" marR="0">
                        <a:spcBef>
                          <a:spcPts val="0"/>
                        </a:spcBef>
                        <a:spcAft>
                          <a:spcPts val="0"/>
                        </a:spcAft>
                      </a:pPr>
                      <a:r>
                        <a:rPr lang="en-US" sz="3200" b="1" dirty="0" smtClean="0">
                          <a:effectLst/>
                          <a:latin typeface="+mj-lt"/>
                          <a:ea typeface="Times New Roman"/>
                          <a:cs typeface="Times New Roman"/>
                        </a:rPr>
                        <a:t>1940s</a:t>
                      </a:r>
                      <a:endParaRPr lang="en-US" sz="3200" b="1" dirty="0">
                        <a:effectLst/>
                        <a:latin typeface="+mj-lt"/>
                        <a:ea typeface="Times New Roman"/>
                        <a:cs typeface="Times New Roman"/>
                      </a:endParaRPr>
                    </a:p>
                  </a:txBody>
                  <a:tcPr marL="68580" marR="68580" marT="0" marB="0"/>
                </a:tc>
                <a:tc>
                  <a:txBody>
                    <a:bodyPr/>
                    <a:lstStyle/>
                    <a:p>
                      <a:endParaRPr lang="en-US" dirty="0">
                        <a:latin typeface="Cambria"/>
                        <a:cs typeface="Cambria"/>
                      </a:endParaRPr>
                    </a:p>
                  </a:txBody>
                  <a:tcPr/>
                </a:tc>
              </a:tr>
              <a:tr h="417896">
                <a:tc>
                  <a:txBody>
                    <a:bodyPr/>
                    <a:lstStyle/>
                    <a:p>
                      <a:pPr marL="0" marR="0">
                        <a:spcBef>
                          <a:spcPts val="0"/>
                        </a:spcBef>
                        <a:spcAft>
                          <a:spcPts val="0"/>
                        </a:spcAft>
                      </a:pPr>
                      <a:r>
                        <a:rPr lang="en-US" sz="1800" dirty="0" err="1">
                          <a:effectLst/>
                          <a:latin typeface="Cambria"/>
                          <a:ea typeface="ＭＳ 明朝"/>
                          <a:cs typeface="Times New Roman"/>
                        </a:rPr>
                        <a:t>Benham</a:t>
                      </a:r>
                      <a:r>
                        <a:rPr lang="en-US" sz="1800" dirty="0">
                          <a:effectLst/>
                          <a:latin typeface="Cambria"/>
                          <a:ea typeface="ＭＳ 明朝"/>
                          <a:cs typeface="Times New Roman"/>
                        </a:rPr>
                        <a:t> (1940), Kaldor (1940)</a:t>
                      </a:r>
                      <a:endParaRPr lang="en-US" sz="1800" dirty="0">
                        <a:effectLst/>
                        <a:latin typeface="Times New Roman"/>
                        <a:ea typeface="Times New Roman"/>
                        <a:cs typeface="Times New Roman"/>
                      </a:endParaRPr>
                    </a:p>
                  </a:txBody>
                  <a:tcPr marL="68580" marR="68580" marT="0" marB="0"/>
                </a:tc>
                <a:tc>
                  <a:txBody>
                    <a:bodyPr/>
                    <a:lstStyle/>
                    <a:p>
                      <a:endParaRPr lang="en-US" dirty="0">
                        <a:latin typeface="Cambria"/>
                        <a:cs typeface="Cambria"/>
                      </a:endParaRPr>
                    </a:p>
                  </a:txBody>
                  <a:tcPr/>
                </a:tc>
              </a:tr>
              <a:tr h="417896">
                <a:tc>
                  <a:txBody>
                    <a:bodyPr/>
                    <a:lstStyle/>
                    <a:p>
                      <a:pPr marL="0" marR="0">
                        <a:spcBef>
                          <a:spcPts val="0"/>
                        </a:spcBef>
                        <a:spcAft>
                          <a:spcPts val="0"/>
                        </a:spcAft>
                      </a:pPr>
                      <a:r>
                        <a:rPr lang="en-US" sz="1800" dirty="0">
                          <a:effectLst/>
                          <a:latin typeface="Cambria"/>
                          <a:ea typeface="ＭＳ 明朝"/>
                          <a:cs typeface="Times New Roman"/>
                        </a:rPr>
                        <a:t>Schiff (1942)</a:t>
                      </a:r>
                      <a:endParaRPr lang="en-US" sz="1800" dirty="0">
                        <a:effectLst/>
                        <a:latin typeface="Times New Roman"/>
                        <a:ea typeface="Times New Roman"/>
                        <a:cs typeface="Times New Roman"/>
                      </a:endParaRPr>
                    </a:p>
                  </a:txBody>
                  <a:tcPr marL="68580" marR="68580" marT="0" marB="0"/>
                </a:tc>
                <a:tc>
                  <a:txBody>
                    <a:bodyPr/>
                    <a:lstStyle/>
                    <a:p>
                      <a:endParaRPr lang="en-US" dirty="0">
                        <a:latin typeface="Cambria"/>
                        <a:cs typeface="Cambria"/>
                      </a:endParaRPr>
                    </a:p>
                  </a:txBody>
                  <a:tcPr/>
                </a:tc>
              </a:tr>
              <a:tr h="417896">
                <a:tc>
                  <a:txBody>
                    <a:bodyPr/>
                    <a:lstStyle/>
                    <a:p>
                      <a:pPr marL="0" marR="0">
                        <a:spcBef>
                          <a:spcPts val="0"/>
                        </a:spcBef>
                        <a:spcAft>
                          <a:spcPts val="0"/>
                        </a:spcAft>
                      </a:pPr>
                      <a:r>
                        <a:rPr lang="en-US" sz="1800" dirty="0" err="1">
                          <a:effectLst/>
                          <a:latin typeface="Cambria"/>
                          <a:ea typeface="ＭＳ 明朝"/>
                          <a:cs typeface="Times New Roman"/>
                        </a:rPr>
                        <a:t>Boulding</a:t>
                      </a:r>
                      <a:r>
                        <a:rPr lang="en-US" sz="1800" dirty="0">
                          <a:effectLst/>
                          <a:latin typeface="Cambria"/>
                          <a:ea typeface="ＭＳ 明朝"/>
                          <a:cs typeface="Times New Roman"/>
                        </a:rPr>
                        <a:t> (1947)</a:t>
                      </a:r>
                      <a:endParaRPr lang="en-US" sz="1800" dirty="0">
                        <a:effectLst/>
                        <a:latin typeface="Times New Roman"/>
                        <a:ea typeface="Times New Roman"/>
                        <a:cs typeface="Times New Roman"/>
                      </a:endParaRPr>
                    </a:p>
                  </a:txBody>
                  <a:tcPr marL="68580" marR="68580" marT="0" marB="0"/>
                </a:tc>
                <a:tc>
                  <a:txBody>
                    <a:bodyPr/>
                    <a:lstStyle/>
                    <a:p>
                      <a:endParaRPr lang="en-US" dirty="0">
                        <a:latin typeface="Cambria"/>
                        <a:cs typeface="Cambria"/>
                      </a:endParaRPr>
                    </a:p>
                  </a:txBody>
                  <a:tcPr/>
                </a:tc>
              </a:tr>
              <a:tr h="417896">
                <a:tc>
                  <a:txBody>
                    <a:bodyPr/>
                    <a:lstStyle/>
                    <a:p>
                      <a:pPr marL="0" marR="0">
                        <a:spcBef>
                          <a:spcPts val="0"/>
                        </a:spcBef>
                        <a:spcAft>
                          <a:spcPts val="0"/>
                        </a:spcAft>
                      </a:pPr>
                      <a:r>
                        <a:rPr lang="en-US" sz="1800" dirty="0" err="1">
                          <a:effectLst/>
                          <a:latin typeface="Cambria"/>
                          <a:ea typeface="ＭＳ 明朝"/>
                          <a:cs typeface="Times New Roman"/>
                        </a:rPr>
                        <a:t>Dorrance</a:t>
                      </a:r>
                      <a:r>
                        <a:rPr lang="en-US" sz="1800" dirty="0">
                          <a:effectLst/>
                          <a:latin typeface="Cambria"/>
                          <a:ea typeface="ＭＳ 明朝"/>
                          <a:cs typeface="Times New Roman"/>
                        </a:rPr>
                        <a:t> (1948)</a:t>
                      </a:r>
                      <a:endParaRPr lang="en-US" sz="1800" dirty="0">
                        <a:effectLst/>
                        <a:latin typeface="Times New Roman"/>
                        <a:ea typeface="Times New Roman"/>
                        <a:cs typeface="Times New Roman"/>
                      </a:endParaRPr>
                    </a:p>
                  </a:txBody>
                  <a:tcPr marL="68580" marR="68580" marT="0" marB="0"/>
                </a:tc>
                <a:tc>
                  <a:txBody>
                    <a:bodyPr/>
                    <a:lstStyle/>
                    <a:p>
                      <a:endParaRPr lang="en-US" dirty="0">
                        <a:latin typeface="Cambria"/>
                        <a:cs typeface="Cambria"/>
                      </a:endParaRPr>
                    </a:p>
                  </a:txBody>
                  <a:tcPr/>
                </a:tc>
              </a:tr>
            </a:tbl>
          </a:graphicData>
        </a:graphic>
      </p:graphicFrame>
      <p:sp>
        <p:nvSpPr>
          <p:cNvPr id="4" name="Slide Number Placeholder 3"/>
          <p:cNvSpPr>
            <a:spLocks noGrp="1"/>
          </p:cNvSpPr>
          <p:nvPr>
            <p:ph type="sldNum" sz="quarter" idx="10"/>
          </p:nvPr>
        </p:nvSpPr>
        <p:spPr/>
        <p:txBody>
          <a:bodyPr/>
          <a:lstStyle/>
          <a:p>
            <a:fld id="{6934DB79-9026-674A-8CB3-9EAE7ABF02E6}" type="slidenum">
              <a:rPr lang="en-US" smtClean="0"/>
              <a:pPr/>
              <a:t>68</a:t>
            </a:fld>
            <a:endParaRPr lang="en-US"/>
          </a:p>
        </p:txBody>
      </p:sp>
    </p:spTree>
    <p:extLst>
      <p:ext uri="{BB962C8B-B14F-4D97-AF65-F5344CB8AC3E}">
        <p14:creationId xmlns:p14="http://schemas.microsoft.com/office/powerpoint/2010/main" val="354256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36387172"/>
              </p:ext>
            </p:extLst>
          </p:nvPr>
        </p:nvGraphicFramePr>
        <p:xfrm>
          <a:off x="1447800" y="735601"/>
          <a:ext cx="7239000" cy="5729432"/>
        </p:xfrm>
        <a:graphic>
          <a:graphicData uri="http://schemas.openxmlformats.org/drawingml/2006/table">
            <a:tbl>
              <a:tblPr firstRow="1" bandRow="1">
                <a:tableStyleId>{5C22544A-7EE6-4342-B048-85BDC9FD1C3A}</a:tableStyleId>
              </a:tblPr>
              <a:tblGrid>
                <a:gridCol w="3619500"/>
                <a:gridCol w="3619500"/>
              </a:tblGrid>
              <a:tr h="474454">
                <a:tc>
                  <a:txBody>
                    <a:bodyPr/>
                    <a:lstStyle/>
                    <a:p>
                      <a:pPr algn="ctr"/>
                      <a:r>
                        <a:rPr lang="en-US" sz="4000" i="1" dirty="0" smtClean="0"/>
                        <a:t>P</a:t>
                      </a:r>
                      <a:r>
                        <a:rPr lang="en-US" sz="4000" i="1" baseline="-25000" dirty="0" smtClean="0"/>
                        <a:t>X</a:t>
                      </a:r>
                      <a:r>
                        <a:rPr lang="en-US" sz="4000" dirty="0" smtClean="0"/>
                        <a:t>/</a:t>
                      </a:r>
                      <a:r>
                        <a:rPr lang="en-US" sz="4000" i="1" dirty="0" smtClean="0"/>
                        <a:t>P</a:t>
                      </a:r>
                      <a:r>
                        <a:rPr lang="en-US" sz="4000" i="1" baseline="-25000" dirty="0" smtClean="0"/>
                        <a:t>M </a:t>
                      </a:r>
                      <a:endParaRPr lang="en-US" sz="4000" dirty="0"/>
                    </a:p>
                  </a:txBody>
                  <a:tcPr/>
                </a:tc>
                <a:tc>
                  <a:txBody>
                    <a:bodyPr/>
                    <a:lstStyle/>
                    <a:p>
                      <a:pPr algn="ctr"/>
                      <a:r>
                        <a:rPr lang="en-US" sz="4000" i="1" dirty="0" smtClean="0"/>
                        <a:t>P</a:t>
                      </a:r>
                      <a:r>
                        <a:rPr lang="en-US" sz="4000" i="1" baseline="-25000" dirty="0" smtClean="0"/>
                        <a:t>M</a:t>
                      </a:r>
                      <a:r>
                        <a:rPr lang="en-US" sz="4000" dirty="0" smtClean="0"/>
                        <a:t>/</a:t>
                      </a:r>
                      <a:r>
                        <a:rPr lang="en-US" sz="4000" i="1" dirty="0" smtClean="0"/>
                        <a:t>P</a:t>
                      </a:r>
                      <a:r>
                        <a:rPr lang="en-US" sz="4000" i="1" baseline="-25000" dirty="0" smtClean="0"/>
                        <a:t>MX</a:t>
                      </a:r>
                      <a:endParaRPr lang="en-US" sz="4000" dirty="0"/>
                    </a:p>
                  </a:txBody>
                  <a:tcPr/>
                </a:tc>
              </a:tr>
              <a:tr h="417896">
                <a:tc>
                  <a:txBody>
                    <a:bodyPr/>
                    <a:lstStyle/>
                    <a:p>
                      <a:r>
                        <a:rPr lang="en-US" sz="3200" b="1" dirty="0" smtClean="0"/>
                        <a:t>1950s</a:t>
                      </a:r>
                      <a:endParaRPr lang="en-US" sz="3200" b="1" dirty="0"/>
                    </a:p>
                  </a:txBody>
                  <a:tcPr/>
                </a:tc>
                <a:tc>
                  <a:txBody>
                    <a:bodyPr/>
                    <a:lstStyle/>
                    <a:p>
                      <a:endParaRPr lang="en-US" dirty="0"/>
                    </a:p>
                  </a:txBody>
                  <a:tcPr/>
                </a:tc>
              </a:tr>
              <a:tr h="417896">
                <a:tc>
                  <a:txBody>
                    <a:bodyPr/>
                    <a:lstStyle/>
                    <a:p>
                      <a:pPr marL="0" marR="0">
                        <a:spcBef>
                          <a:spcPts val="0"/>
                        </a:spcBef>
                        <a:spcAft>
                          <a:spcPts val="0"/>
                        </a:spcAft>
                      </a:pPr>
                      <a:r>
                        <a:rPr lang="en-US" sz="1800">
                          <a:effectLst/>
                          <a:latin typeface="Cambria"/>
                          <a:ea typeface="ＭＳ 明朝"/>
                          <a:cs typeface="Times New Roman"/>
                        </a:rPr>
                        <a:t>Imlah (1950), Pigou (1950)</a:t>
                      </a:r>
                      <a:endParaRPr lang="en-US" sz="1800">
                        <a:effectLst/>
                        <a:latin typeface="Times New Roman"/>
                        <a:ea typeface="Times New Roman"/>
                        <a:cs typeface="Times New Roman"/>
                      </a:endParaRPr>
                    </a:p>
                  </a:txBody>
                  <a:tcPr marL="68580" marR="68580" marT="0" marB="0"/>
                </a:tc>
                <a:tc>
                  <a:txBody>
                    <a:bodyPr/>
                    <a:lstStyle/>
                    <a:p>
                      <a:endParaRPr lang="en-US" dirty="0"/>
                    </a:p>
                  </a:txBody>
                  <a:tcPr/>
                </a:tc>
              </a:tr>
              <a:tr h="417896">
                <a:tc>
                  <a:txBody>
                    <a:bodyPr/>
                    <a:lstStyle/>
                    <a:p>
                      <a:pPr marL="0" marR="0">
                        <a:spcBef>
                          <a:spcPts val="0"/>
                        </a:spcBef>
                        <a:spcAft>
                          <a:spcPts val="0"/>
                        </a:spcAft>
                      </a:pPr>
                      <a:r>
                        <a:rPr lang="en-US" sz="1800">
                          <a:effectLst/>
                          <a:latin typeface="Cambria"/>
                          <a:ea typeface="ＭＳ 明朝"/>
                          <a:cs typeface="Times New Roman"/>
                        </a:rPr>
                        <a:t>Johnson, (1951)</a:t>
                      </a:r>
                      <a:endParaRPr lang="en-US" sz="1800">
                        <a:effectLst/>
                        <a:latin typeface="Times New Roman"/>
                        <a:ea typeface="Times New Roman"/>
                        <a:cs typeface="Times New Roman"/>
                      </a:endParaRPr>
                    </a:p>
                  </a:txBody>
                  <a:tcPr marL="68580" marR="68580" marT="0" marB="0"/>
                </a:tc>
                <a:tc>
                  <a:txBody>
                    <a:bodyPr/>
                    <a:lstStyle/>
                    <a:p>
                      <a:endParaRPr lang="en-US" dirty="0"/>
                    </a:p>
                  </a:txBody>
                  <a:tcPr/>
                </a:tc>
              </a:tr>
              <a:tr h="417896">
                <a:tc>
                  <a:txBody>
                    <a:bodyPr/>
                    <a:lstStyle/>
                    <a:p>
                      <a:pPr marL="0" marR="0">
                        <a:spcBef>
                          <a:spcPts val="0"/>
                        </a:spcBef>
                        <a:spcAft>
                          <a:spcPts val="0"/>
                        </a:spcAft>
                      </a:pPr>
                      <a:r>
                        <a:rPr lang="en-US" sz="1800">
                          <a:effectLst/>
                          <a:latin typeface="Cambria"/>
                          <a:ea typeface="ＭＳ 明朝"/>
                          <a:cs typeface="Times New Roman"/>
                        </a:rPr>
                        <a:t>Meier (1952), Samuelson (1952)</a:t>
                      </a:r>
                      <a:endParaRPr lang="en-US" sz="1800">
                        <a:effectLst/>
                        <a:latin typeface="Times New Roman"/>
                        <a:ea typeface="Times New Roman"/>
                        <a:cs typeface="Times New Roman"/>
                      </a:endParaRPr>
                    </a:p>
                  </a:txBody>
                  <a:tcPr marL="68580" marR="68580" marT="0" marB="0"/>
                </a:tc>
                <a:tc>
                  <a:txBody>
                    <a:bodyPr/>
                    <a:lstStyle/>
                    <a:p>
                      <a:r>
                        <a:rPr lang="en-US" sz="1800" kern="1200" dirty="0" err="1" smtClean="0">
                          <a:solidFill>
                            <a:schemeClr val="dk1"/>
                          </a:solidFill>
                          <a:effectLst/>
                          <a:latin typeface="Cambria"/>
                          <a:ea typeface="+mn-ea"/>
                          <a:cs typeface="Cambria"/>
                        </a:rPr>
                        <a:t>Harberger</a:t>
                      </a:r>
                      <a:r>
                        <a:rPr lang="en-US" sz="1800" kern="1200" dirty="0" smtClean="0">
                          <a:solidFill>
                            <a:schemeClr val="dk1"/>
                          </a:solidFill>
                          <a:effectLst/>
                          <a:latin typeface="Cambria"/>
                          <a:ea typeface="+mn-ea"/>
                          <a:cs typeface="Cambria"/>
                        </a:rPr>
                        <a:t> (1952)</a:t>
                      </a:r>
                      <a:r>
                        <a:rPr lang="en-US" dirty="0" smtClean="0">
                          <a:effectLst/>
                          <a:latin typeface="Cambria"/>
                          <a:cs typeface="Cambria"/>
                        </a:rPr>
                        <a:t> </a:t>
                      </a:r>
                      <a:endParaRPr lang="en-US" dirty="0">
                        <a:latin typeface="Cambria"/>
                        <a:cs typeface="Cambria"/>
                      </a:endParaRPr>
                    </a:p>
                  </a:txBody>
                  <a:tcPr/>
                </a:tc>
              </a:tr>
              <a:tr h="417896">
                <a:tc>
                  <a:txBody>
                    <a:bodyPr/>
                    <a:lstStyle/>
                    <a:p>
                      <a:pPr marL="0" marR="0">
                        <a:spcBef>
                          <a:spcPts val="0"/>
                        </a:spcBef>
                        <a:spcAft>
                          <a:spcPts val="0"/>
                        </a:spcAft>
                      </a:pPr>
                      <a:r>
                        <a:rPr lang="en-US" sz="1800">
                          <a:effectLst/>
                          <a:latin typeface="Cambria"/>
                          <a:ea typeface="ＭＳ 明朝"/>
                          <a:cs typeface="Times New Roman"/>
                        </a:rPr>
                        <a:t>Baldwin (1955), Kemp (1955), Kindleberger (1955)</a:t>
                      </a:r>
                      <a:endParaRPr lang="en-US" sz="1800">
                        <a:effectLst/>
                        <a:latin typeface="Times New Roman"/>
                        <a:ea typeface="Times New Roman"/>
                        <a:cs typeface="Times New Roman"/>
                      </a:endParaRPr>
                    </a:p>
                  </a:txBody>
                  <a:tcPr marL="68580" marR="68580" marT="0" marB="0"/>
                </a:tc>
                <a:tc>
                  <a:txBody>
                    <a:bodyPr/>
                    <a:lstStyle/>
                    <a:p>
                      <a:endParaRPr lang="en-US" dirty="0">
                        <a:latin typeface="Cambria"/>
                        <a:cs typeface="Cambria"/>
                      </a:endParaRPr>
                    </a:p>
                  </a:txBody>
                  <a:tcPr/>
                </a:tc>
              </a:tr>
              <a:tr h="417896">
                <a:tc>
                  <a:txBody>
                    <a:bodyPr/>
                    <a:lstStyle/>
                    <a:p>
                      <a:pPr marL="0" marR="0">
                        <a:spcBef>
                          <a:spcPts val="0"/>
                        </a:spcBef>
                        <a:spcAft>
                          <a:spcPts val="0"/>
                        </a:spcAft>
                      </a:pPr>
                      <a:r>
                        <a:rPr lang="en-US" sz="1800" dirty="0">
                          <a:effectLst/>
                          <a:latin typeface="Cambria"/>
                          <a:ea typeface="ＭＳ 明朝"/>
                          <a:cs typeface="Times New Roman"/>
                        </a:rPr>
                        <a:t>Corden (1957)</a:t>
                      </a:r>
                      <a:endParaRPr lang="en-US" sz="1800" dirty="0">
                        <a:effectLst/>
                        <a:latin typeface="Times New Roman"/>
                        <a:ea typeface="Times New Roman"/>
                        <a:cs typeface="Times New Roman"/>
                      </a:endParaRPr>
                    </a:p>
                  </a:txBody>
                  <a:tcPr marL="68580" marR="68580" marT="0" marB="0"/>
                </a:tc>
                <a:tc>
                  <a:txBody>
                    <a:bodyPr/>
                    <a:lstStyle/>
                    <a:p>
                      <a:endParaRPr lang="en-US" dirty="0">
                        <a:latin typeface="Cambria"/>
                        <a:cs typeface="Cambria"/>
                      </a:endParaRPr>
                    </a:p>
                  </a:txBody>
                  <a:tcPr/>
                </a:tc>
              </a:tr>
              <a:tr h="41789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3200" b="1" dirty="0" smtClean="0"/>
                        <a:t>1960s</a:t>
                      </a:r>
                    </a:p>
                  </a:txBody>
                  <a:tcPr marL="68580" marR="68580" marT="0" marB="0"/>
                </a:tc>
                <a:tc>
                  <a:txBody>
                    <a:bodyPr/>
                    <a:lstStyle/>
                    <a:p>
                      <a:endParaRPr lang="en-US" dirty="0">
                        <a:latin typeface="Cambria"/>
                        <a:cs typeface="Cambria"/>
                      </a:endParaRPr>
                    </a:p>
                  </a:txBody>
                  <a:tcPr/>
                </a:tc>
              </a:tr>
              <a:tr h="417896">
                <a:tc>
                  <a:txBody>
                    <a:bodyPr/>
                    <a:lstStyle/>
                    <a:p>
                      <a:pPr marL="0" marR="0">
                        <a:spcBef>
                          <a:spcPts val="0"/>
                        </a:spcBef>
                        <a:spcAft>
                          <a:spcPts val="0"/>
                        </a:spcAft>
                      </a:pPr>
                      <a:r>
                        <a:rPr lang="en-US" sz="1800">
                          <a:effectLst/>
                          <a:latin typeface="Cambria"/>
                          <a:ea typeface="ＭＳ 明朝"/>
                          <a:cs typeface="Times New Roman"/>
                        </a:rPr>
                        <a:t>Mundell (1964)</a:t>
                      </a:r>
                      <a:endParaRPr lang="en-US" sz="1800">
                        <a:effectLst/>
                        <a:latin typeface="Times New Roman"/>
                        <a:ea typeface="Times New Roman"/>
                        <a:cs typeface="Times New Roman"/>
                      </a:endParaRPr>
                    </a:p>
                  </a:txBody>
                  <a:tcPr marL="68580" marR="68580" marT="0" marB="0"/>
                </a:tc>
                <a:tc>
                  <a:txBody>
                    <a:bodyPr/>
                    <a:lstStyle/>
                    <a:p>
                      <a:endParaRPr lang="en-US" dirty="0">
                        <a:latin typeface="Cambria"/>
                        <a:cs typeface="Cambria"/>
                      </a:endParaRPr>
                    </a:p>
                  </a:txBody>
                  <a:tcPr/>
                </a:tc>
              </a:tr>
              <a:tr h="417896">
                <a:tc>
                  <a:txBody>
                    <a:bodyPr/>
                    <a:lstStyle/>
                    <a:p>
                      <a:pPr marL="0" marR="0">
                        <a:spcBef>
                          <a:spcPts val="0"/>
                        </a:spcBef>
                        <a:spcAft>
                          <a:spcPts val="0"/>
                        </a:spcAft>
                      </a:pPr>
                      <a:r>
                        <a:rPr lang="en-US" sz="1800" dirty="0">
                          <a:effectLst/>
                          <a:latin typeface="Cambria"/>
                          <a:ea typeface="ＭＳ 明朝"/>
                          <a:cs typeface="Times New Roman"/>
                        </a:rPr>
                        <a:t>Krueger &amp; </a:t>
                      </a:r>
                      <a:r>
                        <a:rPr lang="en-US" sz="1800" dirty="0" err="1">
                          <a:effectLst/>
                          <a:latin typeface="Cambria"/>
                          <a:ea typeface="ＭＳ 明朝"/>
                          <a:cs typeface="Times New Roman"/>
                        </a:rPr>
                        <a:t>Sonnenschein</a:t>
                      </a:r>
                      <a:r>
                        <a:rPr lang="en-US" sz="1800" dirty="0">
                          <a:effectLst/>
                          <a:latin typeface="Cambria"/>
                          <a:ea typeface="ＭＳ 明朝"/>
                          <a:cs typeface="Times New Roman"/>
                        </a:rPr>
                        <a:t> (1967)</a:t>
                      </a:r>
                      <a:endParaRPr lang="en-US" sz="1800" dirty="0">
                        <a:effectLst/>
                        <a:latin typeface="Times New Roman"/>
                        <a:ea typeface="Times New Roman"/>
                        <a:cs typeface="Times New Roman"/>
                      </a:endParaRPr>
                    </a:p>
                  </a:txBody>
                  <a:tcPr marL="68580" marR="68580" marT="0" marB="0"/>
                </a:tc>
                <a:tc>
                  <a:txBody>
                    <a:bodyPr/>
                    <a:lstStyle/>
                    <a:p>
                      <a:endParaRPr lang="en-US" dirty="0">
                        <a:latin typeface="Cambria"/>
                        <a:cs typeface="Cambria"/>
                      </a:endParaRPr>
                    </a:p>
                  </a:txBody>
                  <a:tcPr/>
                </a:tc>
              </a:tr>
              <a:tr h="417896">
                <a:tc>
                  <a:txBody>
                    <a:bodyPr/>
                    <a:lstStyle/>
                    <a:p>
                      <a:r>
                        <a:rPr lang="en-US" sz="3200" b="1" dirty="0" smtClean="0"/>
                        <a:t>1970s</a:t>
                      </a:r>
                      <a:endParaRPr lang="en-US" sz="3200" b="1" dirty="0"/>
                    </a:p>
                  </a:txBody>
                  <a:tcPr marL="68580" marR="68580" marT="0" marB="0"/>
                </a:tc>
                <a:tc>
                  <a:txBody>
                    <a:bodyPr/>
                    <a:lstStyle/>
                    <a:p>
                      <a:endParaRPr lang="en-US" dirty="0">
                        <a:latin typeface="Cambria"/>
                        <a:cs typeface="Cambria"/>
                      </a:endParaRPr>
                    </a:p>
                  </a:txBody>
                  <a:tcPr/>
                </a:tc>
              </a:tr>
              <a:tr h="417896">
                <a:tc>
                  <a:txBody>
                    <a:bodyPr/>
                    <a:lstStyle/>
                    <a:p>
                      <a:pPr marL="0" marR="0">
                        <a:spcBef>
                          <a:spcPts val="0"/>
                        </a:spcBef>
                        <a:spcAft>
                          <a:spcPts val="0"/>
                        </a:spcAft>
                      </a:pPr>
                      <a:endParaRPr lang="en-US" sz="1800" dirty="0">
                        <a:effectLst/>
                        <a:latin typeface="Times New Roman"/>
                        <a:ea typeface="Times New Roman"/>
                        <a:cs typeface="Times New Roman"/>
                      </a:endParaRPr>
                    </a:p>
                  </a:txBody>
                  <a:tcPr marL="68580" marR="68580" marT="0" marB="0"/>
                </a:tc>
                <a:tc>
                  <a:txBody>
                    <a:bodyPr/>
                    <a:lstStyle/>
                    <a:p>
                      <a:r>
                        <a:rPr lang="en-US" sz="1800" kern="1200" dirty="0" smtClean="0">
                          <a:solidFill>
                            <a:srgbClr val="FF0000"/>
                          </a:solidFill>
                          <a:effectLst/>
                          <a:latin typeface="Cambria"/>
                          <a:ea typeface="+mn-ea"/>
                          <a:cs typeface="Cambria"/>
                        </a:rPr>
                        <a:t>*</a:t>
                      </a:r>
                      <a:r>
                        <a:rPr lang="en-US" sz="1800" kern="1200" dirty="0" err="1" smtClean="0">
                          <a:solidFill>
                            <a:srgbClr val="FF0000"/>
                          </a:solidFill>
                          <a:effectLst/>
                          <a:latin typeface="Cambria"/>
                          <a:ea typeface="+mn-ea"/>
                          <a:cs typeface="Cambria"/>
                        </a:rPr>
                        <a:t>Dornbusch</a:t>
                      </a:r>
                      <a:r>
                        <a:rPr lang="en-US" sz="1800" kern="1200" dirty="0" smtClean="0">
                          <a:solidFill>
                            <a:srgbClr val="FF0000"/>
                          </a:solidFill>
                          <a:effectLst/>
                          <a:latin typeface="Cambria"/>
                          <a:ea typeface="+mn-ea"/>
                          <a:cs typeface="Cambria"/>
                        </a:rPr>
                        <a:t> (1976a,b)</a:t>
                      </a:r>
                      <a:r>
                        <a:rPr lang="en-US" dirty="0" smtClean="0">
                          <a:solidFill>
                            <a:srgbClr val="FF0000"/>
                          </a:solidFill>
                          <a:effectLst/>
                          <a:latin typeface="Cambria"/>
                          <a:cs typeface="Cambria"/>
                        </a:rPr>
                        <a:t> </a:t>
                      </a:r>
                      <a:endParaRPr lang="en-US" dirty="0">
                        <a:solidFill>
                          <a:srgbClr val="FF0000"/>
                        </a:solidFill>
                        <a:latin typeface="Cambria"/>
                        <a:cs typeface="Cambria"/>
                      </a:endParaRPr>
                    </a:p>
                  </a:txBody>
                  <a:tcPr/>
                </a:tc>
              </a:tr>
            </a:tbl>
          </a:graphicData>
        </a:graphic>
      </p:graphicFrame>
      <p:sp>
        <p:nvSpPr>
          <p:cNvPr id="4" name="Slide Number Placeholder 3"/>
          <p:cNvSpPr>
            <a:spLocks noGrp="1"/>
          </p:cNvSpPr>
          <p:nvPr>
            <p:ph type="sldNum" sz="quarter" idx="10"/>
          </p:nvPr>
        </p:nvSpPr>
        <p:spPr/>
        <p:txBody>
          <a:bodyPr/>
          <a:lstStyle/>
          <a:p>
            <a:fld id="{6934DB79-9026-674A-8CB3-9EAE7ABF02E6}" type="slidenum">
              <a:rPr lang="en-US" smtClean="0"/>
              <a:pPr/>
              <a:t>69</a:t>
            </a:fld>
            <a:endParaRPr lang="en-US"/>
          </a:p>
        </p:txBody>
      </p:sp>
      <p:sp>
        <p:nvSpPr>
          <p:cNvPr id="3" name="TextBox 2"/>
          <p:cNvSpPr txBox="1"/>
          <p:nvPr/>
        </p:nvSpPr>
        <p:spPr>
          <a:xfrm>
            <a:off x="3187700" y="6399768"/>
            <a:ext cx="3644900" cy="369332"/>
          </a:xfrm>
          <a:prstGeom prst="rect">
            <a:avLst/>
          </a:prstGeom>
          <a:noFill/>
        </p:spPr>
        <p:txBody>
          <a:bodyPr wrap="square" rtlCol="0">
            <a:spAutoFit/>
          </a:bodyPr>
          <a:lstStyle/>
          <a:p>
            <a:pPr algn="ctr"/>
            <a:r>
              <a:rPr lang="en-US" dirty="0" smtClean="0">
                <a:solidFill>
                  <a:srgbClr val="FF0000"/>
                </a:solidFill>
              </a:rPr>
              <a:t>*Red is International Finance</a:t>
            </a:r>
            <a:endParaRPr lang="en-US" dirty="0">
              <a:solidFill>
                <a:srgbClr val="FF0000"/>
              </a:solidFill>
            </a:endParaRPr>
          </a:p>
        </p:txBody>
      </p:sp>
    </p:spTree>
    <p:extLst>
      <p:ext uri="{BB962C8B-B14F-4D97-AF65-F5344CB8AC3E}">
        <p14:creationId xmlns:p14="http://schemas.microsoft.com/office/powerpoint/2010/main" val="2695066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127125"/>
          </a:xfrm>
        </p:spPr>
        <p:txBody>
          <a:bodyPr/>
          <a:lstStyle/>
          <a:p>
            <a:r>
              <a:rPr lang="en-US" dirty="0" smtClean="0"/>
              <a:t>Origins </a:t>
            </a:r>
            <a:r>
              <a:rPr lang="en-US" dirty="0"/>
              <a:t>of </a:t>
            </a:r>
            <a:r>
              <a:rPr lang="en-US" dirty="0" smtClean="0"/>
              <a:t>“CES function”</a:t>
            </a:r>
            <a:endParaRPr lang="en-US" dirty="0"/>
          </a:p>
        </p:txBody>
      </p:sp>
      <p:sp>
        <p:nvSpPr>
          <p:cNvPr id="3" name="Content Placeholder 2"/>
          <p:cNvSpPr>
            <a:spLocks noGrp="1"/>
          </p:cNvSpPr>
          <p:nvPr>
            <p:ph idx="1"/>
          </p:nvPr>
        </p:nvSpPr>
        <p:spPr>
          <a:xfrm>
            <a:off x="1390079" y="1692544"/>
            <a:ext cx="7239000" cy="4659738"/>
          </a:xfrm>
        </p:spPr>
        <p:txBody>
          <a:bodyPr/>
          <a:lstStyle/>
          <a:p>
            <a:r>
              <a:rPr lang="en-US" sz="2800" dirty="0" smtClean="0"/>
              <a:t>Substance introduced by </a:t>
            </a:r>
          </a:p>
          <a:p>
            <a:pPr lvl="1"/>
            <a:r>
              <a:rPr lang="en-US" sz="2400" dirty="0"/>
              <a:t>Arrow, </a:t>
            </a:r>
            <a:r>
              <a:rPr lang="en-US" sz="2400" dirty="0" smtClean="0"/>
              <a:t>et al.  1961</a:t>
            </a:r>
            <a:r>
              <a:rPr lang="en-US" sz="2400" dirty="0"/>
              <a:t>. </a:t>
            </a:r>
            <a:endParaRPr lang="en-US" sz="2400" dirty="0" smtClean="0"/>
          </a:p>
          <a:p>
            <a:pPr lvl="1"/>
            <a:r>
              <a:rPr lang="en-US" sz="2400" dirty="0" smtClean="0"/>
              <a:t>Motive:  To </a:t>
            </a:r>
            <a:r>
              <a:rPr lang="en-US" sz="2400" dirty="0"/>
              <a:t>"derive a mathematical function having the properties of </a:t>
            </a:r>
            <a:endParaRPr lang="en-US" sz="2400" dirty="0" smtClean="0"/>
          </a:p>
          <a:p>
            <a:pPr lvl="2"/>
            <a:r>
              <a:rPr lang="en-US" sz="2000" dirty="0" smtClean="0"/>
              <a:t>(</a:t>
            </a:r>
            <a:r>
              <a:rPr lang="en-US" sz="2000" dirty="0" err="1"/>
              <a:t>i</a:t>
            </a:r>
            <a:r>
              <a:rPr lang="en-US" sz="2000" dirty="0"/>
              <a:t>) homogeneity, </a:t>
            </a:r>
            <a:endParaRPr lang="en-US" sz="2000" dirty="0" smtClean="0"/>
          </a:p>
          <a:p>
            <a:pPr lvl="2"/>
            <a:r>
              <a:rPr lang="en-US" sz="2000" dirty="0" smtClean="0"/>
              <a:t>(</a:t>
            </a:r>
            <a:r>
              <a:rPr lang="en-US" sz="2000" dirty="0"/>
              <a:t>ii) constant elasticity between capital and labor, and </a:t>
            </a:r>
            <a:endParaRPr lang="en-US" sz="2000" dirty="0" smtClean="0"/>
          </a:p>
          <a:p>
            <a:pPr lvl="2"/>
            <a:r>
              <a:rPr lang="en-US" sz="2000" dirty="0" smtClean="0"/>
              <a:t>(</a:t>
            </a:r>
            <a:r>
              <a:rPr lang="en-US" sz="2000" dirty="0"/>
              <a:t>iii) the possibility of different elasticities for different industries</a:t>
            </a:r>
            <a:r>
              <a:rPr lang="en-US" sz="2000" dirty="0" smtClean="0"/>
              <a:t>.”</a:t>
            </a:r>
          </a:p>
          <a:p>
            <a:pPr lvl="1"/>
            <a:r>
              <a:rPr lang="en-US" sz="2400" dirty="0" smtClean="0"/>
              <a:t>Note that it was a production function, not a utility function.</a:t>
            </a:r>
          </a:p>
          <a:p>
            <a:endParaRPr lang="en-US" sz="28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7</a:t>
            </a:fld>
            <a:endParaRPr lang="en-US"/>
          </a:p>
        </p:txBody>
      </p:sp>
    </p:spTree>
    <p:extLst>
      <p:ext uri="{BB962C8B-B14F-4D97-AF65-F5344CB8AC3E}">
        <p14:creationId xmlns:p14="http://schemas.microsoft.com/office/powerpoint/2010/main" val="395495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06200622"/>
              </p:ext>
            </p:extLst>
          </p:nvPr>
        </p:nvGraphicFramePr>
        <p:xfrm>
          <a:off x="1447800" y="735601"/>
          <a:ext cx="7239000" cy="5015560"/>
        </p:xfrm>
        <a:graphic>
          <a:graphicData uri="http://schemas.openxmlformats.org/drawingml/2006/table">
            <a:tbl>
              <a:tblPr firstRow="1" bandRow="1">
                <a:tableStyleId>{5C22544A-7EE6-4342-B048-85BDC9FD1C3A}</a:tableStyleId>
              </a:tblPr>
              <a:tblGrid>
                <a:gridCol w="3619500"/>
                <a:gridCol w="3619500"/>
              </a:tblGrid>
              <a:tr h="474454">
                <a:tc>
                  <a:txBody>
                    <a:bodyPr/>
                    <a:lstStyle/>
                    <a:p>
                      <a:pPr algn="ctr"/>
                      <a:r>
                        <a:rPr lang="en-US" sz="4000" i="1" dirty="0" smtClean="0"/>
                        <a:t>P</a:t>
                      </a:r>
                      <a:r>
                        <a:rPr lang="en-US" sz="4000" i="1" baseline="-25000" dirty="0" smtClean="0"/>
                        <a:t>X</a:t>
                      </a:r>
                      <a:r>
                        <a:rPr lang="en-US" sz="4000" dirty="0" smtClean="0"/>
                        <a:t>/</a:t>
                      </a:r>
                      <a:r>
                        <a:rPr lang="en-US" sz="4000" i="1" dirty="0" smtClean="0"/>
                        <a:t>P</a:t>
                      </a:r>
                      <a:r>
                        <a:rPr lang="en-US" sz="4000" i="1" baseline="-25000" dirty="0" smtClean="0"/>
                        <a:t>M </a:t>
                      </a:r>
                      <a:endParaRPr lang="en-US" sz="4000" dirty="0"/>
                    </a:p>
                  </a:txBody>
                  <a:tcPr/>
                </a:tc>
                <a:tc>
                  <a:txBody>
                    <a:bodyPr/>
                    <a:lstStyle/>
                    <a:p>
                      <a:pPr algn="ctr"/>
                      <a:r>
                        <a:rPr lang="en-US" sz="4000" i="1" dirty="0" smtClean="0"/>
                        <a:t>P</a:t>
                      </a:r>
                      <a:r>
                        <a:rPr lang="en-US" sz="4000" i="1" baseline="-25000" dirty="0" smtClean="0"/>
                        <a:t>M</a:t>
                      </a:r>
                      <a:r>
                        <a:rPr lang="en-US" sz="4000" dirty="0" smtClean="0"/>
                        <a:t>/</a:t>
                      </a:r>
                      <a:r>
                        <a:rPr lang="en-US" sz="4000" i="1" dirty="0" smtClean="0"/>
                        <a:t>P</a:t>
                      </a:r>
                      <a:r>
                        <a:rPr lang="en-US" sz="4000" i="1" baseline="-25000" dirty="0" smtClean="0"/>
                        <a:t>MX</a:t>
                      </a:r>
                      <a:endParaRPr lang="en-US" sz="4000" dirty="0"/>
                    </a:p>
                  </a:txBody>
                  <a:tcPr/>
                </a:tc>
              </a:tr>
              <a:tr h="417896">
                <a:tc>
                  <a:txBody>
                    <a:bodyPr/>
                    <a:lstStyle/>
                    <a:p>
                      <a:r>
                        <a:rPr lang="en-US" sz="3200" b="1" dirty="0" smtClean="0"/>
                        <a:t>1980s</a:t>
                      </a:r>
                      <a:endParaRPr lang="en-US" sz="3200" b="1" dirty="0"/>
                    </a:p>
                  </a:txBody>
                  <a:tcPr/>
                </a:tc>
                <a:tc>
                  <a:txBody>
                    <a:bodyPr/>
                    <a:lstStyle/>
                    <a:p>
                      <a:endParaRPr lang="en-US" dirty="0"/>
                    </a:p>
                  </a:txBody>
                  <a:tcPr/>
                </a:tc>
              </a:tr>
              <a:tr h="417896">
                <a:tc>
                  <a:txBody>
                    <a:bodyPr/>
                    <a:lstStyle/>
                    <a:p>
                      <a:pPr marL="0" marR="0">
                        <a:spcBef>
                          <a:spcPts val="0"/>
                        </a:spcBef>
                        <a:spcAft>
                          <a:spcPts val="0"/>
                        </a:spcAft>
                      </a:pPr>
                      <a:r>
                        <a:rPr lang="en-US" sz="1800" dirty="0" smtClean="0">
                          <a:solidFill>
                            <a:srgbClr val="FF0000"/>
                          </a:solidFill>
                          <a:effectLst/>
                          <a:latin typeface="Cambria"/>
                          <a:ea typeface="ＭＳ 明朝"/>
                          <a:cs typeface="Times New Roman"/>
                        </a:rPr>
                        <a:t>*Branson &amp; </a:t>
                      </a:r>
                      <a:r>
                        <a:rPr lang="en-US" sz="1800" dirty="0" err="1" smtClean="0">
                          <a:solidFill>
                            <a:srgbClr val="FF0000"/>
                          </a:solidFill>
                          <a:effectLst/>
                          <a:latin typeface="Cambria"/>
                          <a:ea typeface="ＭＳ 明朝"/>
                          <a:cs typeface="Times New Roman"/>
                        </a:rPr>
                        <a:t>Katseli-Papaefstratiou</a:t>
                      </a:r>
                      <a:r>
                        <a:rPr lang="en-US" sz="1800" dirty="0" smtClean="0">
                          <a:solidFill>
                            <a:srgbClr val="FF0000"/>
                          </a:solidFill>
                          <a:effectLst/>
                          <a:latin typeface="Cambria"/>
                          <a:ea typeface="ＭＳ 明朝"/>
                          <a:cs typeface="Times New Roman"/>
                        </a:rPr>
                        <a:t> (1980)</a:t>
                      </a:r>
                      <a:r>
                        <a:rPr lang="en-US" sz="1800" dirty="0" smtClean="0">
                          <a:effectLst/>
                          <a:latin typeface="Cambria"/>
                          <a:ea typeface="ＭＳ 明朝"/>
                          <a:cs typeface="Times New Roman"/>
                        </a:rPr>
                        <a:t>, </a:t>
                      </a:r>
                      <a:r>
                        <a:rPr lang="en-US" sz="1800" dirty="0">
                          <a:solidFill>
                            <a:srgbClr val="FF0000"/>
                          </a:solidFill>
                          <a:effectLst/>
                          <a:latin typeface="Cambria"/>
                          <a:ea typeface="ＭＳ 明朝"/>
                          <a:cs typeface="Times New Roman"/>
                        </a:rPr>
                        <a:t>*</a:t>
                      </a:r>
                      <a:r>
                        <a:rPr lang="en-US" sz="1800" dirty="0" err="1">
                          <a:solidFill>
                            <a:srgbClr val="FF0000"/>
                          </a:solidFill>
                          <a:effectLst/>
                          <a:latin typeface="Cambria"/>
                          <a:ea typeface="ＭＳ 明朝"/>
                          <a:cs typeface="Times New Roman"/>
                        </a:rPr>
                        <a:t>Díaz</a:t>
                      </a:r>
                      <a:r>
                        <a:rPr lang="en-US" sz="1800" dirty="0">
                          <a:solidFill>
                            <a:srgbClr val="FF0000"/>
                          </a:solidFill>
                          <a:effectLst/>
                          <a:latin typeface="Cambria"/>
                          <a:ea typeface="ＭＳ 明朝"/>
                          <a:cs typeface="Times New Roman"/>
                        </a:rPr>
                        <a:t> Alejandro (1980)</a:t>
                      </a:r>
                      <a:r>
                        <a:rPr lang="en-US" sz="1800" dirty="0">
                          <a:effectLst/>
                          <a:latin typeface="Cambria"/>
                          <a:ea typeface="ＭＳ 明朝"/>
                          <a:cs typeface="Times New Roman"/>
                        </a:rPr>
                        <a:t>, Findlay (1980), </a:t>
                      </a:r>
                      <a:r>
                        <a:rPr lang="en-US" sz="1800" dirty="0" err="1">
                          <a:effectLst/>
                          <a:latin typeface="Cambria"/>
                          <a:ea typeface="ＭＳ 明朝"/>
                          <a:cs typeface="Times New Roman"/>
                        </a:rPr>
                        <a:t>Spraos</a:t>
                      </a:r>
                      <a:r>
                        <a:rPr lang="en-US" sz="1800" dirty="0">
                          <a:effectLst/>
                          <a:latin typeface="Cambria"/>
                          <a:ea typeface="ＭＳ 明朝"/>
                          <a:cs typeface="Times New Roman"/>
                        </a:rPr>
                        <a:t> (1980)</a:t>
                      </a:r>
                      <a:endParaRPr lang="en-US" sz="1800" dirty="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800" dirty="0">
                          <a:solidFill>
                            <a:srgbClr val="FF0000"/>
                          </a:solidFill>
                          <a:effectLst/>
                          <a:latin typeface="Cambria"/>
                          <a:ea typeface="ＭＳ 明朝"/>
                          <a:cs typeface="Times New Roman"/>
                        </a:rPr>
                        <a:t>*</a:t>
                      </a:r>
                      <a:r>
                        <a:rPr lang="en-US" sz="1800" dirty="0" err="1">
                          <a:solidFill>
                            <a:srgbClr val="FF0000"/>
                          </a:solidFill>
                          <a:effectLst/>
                          <a:latin typeface="Cambria"/>
                          <a:ea typeface="ＭＳ 明朝"/>
                          <a:cs typeface="Times New Roman"/>
                        </a:rPr>
                        <a:t>Obstfeld</a:t>
                      </a:r>
                      <a:r>
                        <a:rPr lang="en-US" sz="1800" dirty="0">
                          <a:solidFill>
                            <a:srgbClr val="FF0000"/>
                          </a:solidFill>
                          <a:effectLst/>
                          <a:latin typeface="Cambria"/>
                          <a:ea typeface="ＭＳ 明朝"/>
                          <a:cs typeface="Times New Roman"/>
                        </a:rPr>
                        <a:t> (1980)</a:t>
                      </a:r>
                      <a:endParaRPr lang="en-US" sz="1800" dirty="0">
                        <a:solidFill>
                          <a:srgbClr val="FF0000"/>
                        </a:solidFill>
                        <a:effectLst/>
                        <a:latin typeface="Times New Roman"/>
                        <a:ea typeface="Times New Roman"/>
                        <a:cs typeface="Times New Roman"/>
                      </a:endParaRPr>
                    </a:p>
                  </a:txBody>
                  <a:tcPr marL="68580" marR="68580" marT="0" marB="0"/>
                </a:tc>
              </a:tr>
              <a:tr h="417896">
                <a:tc>
                  <a:txBody>
                    <a:bodyPr/>
                    <a:lstStyle/>
                    <a:p>
                      <a:pPr marL="0" marR="0">
                        <a:spcBef>
                          <a:spcPts val="0"/>
                        </a:spcBef>
                        <a:spcAft>
                          <a:spcPts val="0"/>
                        </a:spcAft>
                      </a:pPr>
                      <a:r>
                        <a:rPr lang="en-US" sz="1800">
                          <a:effectLst/>
                          <a:latin typeface="Cambria"/>
                          <a:ea typeface="ＭＳ 明朝"/>
                          <a:cs typeface="Times New Roman"/>
                        </a:rPr>
                        <a:t> </a:t>
                      </a:r>
                      <a:endParaRPr lang="en-US" sz="180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800" dirty="0">
                          <a:solidFill>
                            <a:srgbClr val="FF0000"/>
                          </a:solidFill>
                          <a:effectLst/>
                          <a:latin typeface="Cambria"/>
                          <a:ea typeface="ＭＳ 明朝"/>
                          <a:cs typeface="Times New Roman"/>
                        </a:rPr>
                        <a:t>*</a:t>
                      </a:r>
                      <a:r>
                        <a:rPr lang="en-US" sz="1800" dirty="0" err="1">
                          <a:solidFill>
                            <a:srgbClr val="FF0000"/>
                          </a:solidFill>
                          <a:effectLst/>
                          <a:latin typeface="Cambria"/>
                          <a:ea typeface="ＭＳ 明朝"/>
                          <a:cs typeface="Times New Roman"/>
                        </a:rPr>
                        <a:t>Obstfeld</a:t>
                      </a:r>
                      <a:r>
                        <a:rPr lang="en-US" sz="1800" dirty="0">
                          <a:solidFill>
                            <a:srgbClr val="FF0000"/>
                          </a:solidFill>
                          <a:effectLst/>
                          <a:latin typeface="Cambria"/>
                          <a:ea typeface="ＭＳ 明朝"/>
                          <a:cs typeface="Times New Roman"/>
                        </a:rPr>
                        <a:t> (1981)</a:t>
                      </a:r>
                      <a:endParaRPr lang="en-US" sz="1800" dirty="0">
                        <a:solidFill>
                          <a:srgbClr val="FF0000"/>
                        </a:solidFill>
                        <a:effectLst/>
                        <a:latin typeface="Times New Roman"/>
                        <a:ea typeface="Times New Roman"/>
                        <a:cs typeface="Times New Roman"/>
                      </a:endParaRPr>
                    </a:p>
                  </a:txBody>
                  <a:tcPr marL="68580" marR="68580" marT="0" marB="0"/>
                </a:tc>
              </a:tr>
              <a:tr h="417896">
                <a:tc>
                  <a:txBody>
                    <a:bodyPr/>
                    <a:lstStyle/>
                    <a:p>
                      <a:pPr marL="0" marR="0">
                        <a:spcBef>
                          <a:spcPts val="0"/>
                        </a:spcBef>
                        <a:spcAft>
                          <a:spcPts val="0"/>
                        </a:spcAft>
                      </a:pPr>
                      <a:r>
                        <a:rPr lang="en-US" sz="1800" dirty="0">
                          <a:solidFill>
                            <a:srgbClr val="FF0000"/>
                          </a:solidFill>
                          <a:effectLst/>
                          <a:latin typeface="Cambria"/>
                          <a:ea typeface="ＭＳ 明朝"/>
                          <a:cs typeface="Times New Roman"/>
                        </a:rPr>
                        <a:t>*</a:t>
                      </a:r>
                      <a:r>
                        <a:rPr lang="en-US" sz="1800" dirty="0" err="1">
                          <a:solidFill>
                            <a:srgbClr val="FF0000"/>
                          </a:solidFill>
                          <a:effectLst/>
                          <a:latin typeface="Cambria"/>
                          <a:ea typeface="ＭＳ 明朝"/>
                          <a:cs typeface="Times New Roman"/>
                        </a:rPr>
                        <a:t>Svensson</a:t>
                      </a:r>
                      <a:r>
                        <a:rPr lang="en-US" sz="1800" dirty="0">
                          <a:solidFill>
                            <a:srgbClr val="FF0000"/>
                          </a:solidFill>
                          <a:effectLst/>
                          <a:latin typeface="Cambria"/>
                          <a:ea typeface="ＭＳ 明朝"/>
                          <a:cs typeface="Times New Roman"/>
                        </a:rPr>
                        <a:t> &amp; </a:t>
                      </a:r>
                      <a:r>
                        <a:rPr lang="en-US" sz="1800" dirty="0" err="1">
                          <a:solidFill>
                            <a:srgbClr val="FF0000"/>
                          </a:solidFill>
                          <a:effectLst/>
                          <a:latin typeface="Cambria"/>
                          <a:ea typeface="ＭＳ 明朝"/>
                          <a:cs typeface="Times New Roman"/>
                        </a:rPr>
                        <a:t>Razin</a:t>
                      </a:r>
                      <a:r>
                        <a:rPr lang="en-US" sz="1800" dirty="0">
                          <a:solidFill>
                            <a:srgbClr val="FF0000"/>
                          </a:solidFill>
                          <a:effectLst/>
                          <a:latin typeface="Cambria"/>
                          <a:ea typeface="ＭＳ 明朝"/>
                          <a:cs typeface="Times New Roman"/>
                        </a:rPr>
                        <a:t> (1983)</a:t>
                      </a:r>
                      <a:endParaRPr lang="en-US" sz="1800" dirty="0">
                        <a:solidFill>
                          <a:srgbClr val="FF0000"/>
                        </a:solidFill>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800">
                          <a:effectLst/>
                          <a:latin typeface="Cambria"/>
                          <a:ea typeface="ＭＳ 明朝"/>
                          <a:cs typeface="Times New Roman"/>
                        </a:rPr>
                        <a:t> </a:t>
                      </a:r>
                      <a:endParaRPr lang="en-US" sz="1800">
                        <a:effectLst/>
                        <a:latin typeface="Times New Roman"/>
                        <a:ea typeface="Times New Roman"/>
                        <a:cs typeface="Times New Roman"/>
                      </a:endParaRPr>
                    </a:p>
                  </a:txBody>
                  <a:tcPr marL="68580" marR="68580" marT="0" marB="0"/>
                </a:tc>
              </a:tr>
              <a:tr h="417896">
                <a:tc>
                  <a:txBody>
                    <a:bodyPr/>
                    <a:lstStyle/>
                    <a:p>
                      <a:pPr marL="0" marR="0">
                        <a:spcBef>
                          <a:spcPts val="0"/>
                        </a:spcBef>
                        <a:spcAft>
                          <a:spcPts val="0"/>
                        </a:spcAft>
                      </a:pPr>
                      <a:r>
                        <a:rPr lang="en-US" sz="1800" dirty="0" err="1">
                          <a:effectLst/>
                          <a:latin typeface="Cambria"/>
                          <a:ea typeface="ＭＳ 明朝"/>
                          <a:cs typeface="Times New Roman"/>
                        </a:rPr>
                        <a:t>Diewert</a:t>
                      </a:r>
                      <a:r>
                        <a:rPr lang="en-US" sz="1800" dirty="0">
                          <a:effectLst/>
                          <a:latin typeface="Cambria"/>
                          <a:ea typeface="ＭＳ 明朝"/>
                          <a:cs typeface="Times New Roman"/>
                        </a:rPr>
                        <a:t> &amp; Morrison (1985), </a:t>
                      </a:r>
                      <a:r>
                        <a:rPr lang="en-US" sz="1800" dirty="0">
                          <a:solidFill>
                            <a:srgbClr val="FF0000"/>
                          </a:solidFill>
                          <a:effectLst/>
                          <a:latin typeface="Cambria"/>
                          <a:ea typeface="ＭＳ 明朝"/>
                          <a:cs typeface="Times New Roman"/>
                        </a:rPr>
                        <a:t>*</a:t>
                      </a:r>
                      <a:r>
                        <a:rPr lang="en-US" sz="1800" dirty="0" err="1">
                          <a:solidFill>
                            <a:srgbClr val="FF0000"/>
                          </a:solidFill>
                          <a:effectLst/>
                          <a:latin typeface="Cambria"/>
                          <a:ea typeface="ＭＳ 明朝"/>
                          <a:cs typeface="Times New Roman"/>
                        </a:rPr>
                        <a:t>Persson</a:t>
                      </a:r>
                      <a:r>
                        <a:rPr lang="en-US" sz="1800" dirty="0">
                          <a:solidFill>
                            <a:srgbClr val="FF0000"/>
                          </a:solidFill>
                          <a:effectLst/>
                          <a:latin typeface="Cambria"/>
                          <a:ea typeface="ＭＳ 明朝"/>
                          <a:cs typeface="Times New Roman"/>
                        </a:rPr>
                        <a:t> &amp; </a:t>
                      </a:r>
                      <a:r>
                        <a:rPr lang="en-US" sz="1800" dirty="0" err="1">
                          <a:solidFill>
                            <a:srgbClr val="FF0000"/>
                          </a:solidFill>
                          <a:effectLst/>
                          <a:latin typeface="Cambria"/>
                          <a:ea typeface="ＭＳ 明朝"/>
                          <a:cs typeface="Times New Roman"/>
                        </a:rPr>
                        <a:t>Svensson</a:t>
                      </a:r>
                      <a:r>
                        <a:rPr lang="en-US" sz="1800" dirty="0">
                          <a:solidFill>
                            <a:srgbClr val="FF0000"/>
                          </a:solidFill>
                          <a:effectLst/>
                          <a:latin typeface="Cambria"/>
                          <a:ea typeface="ＭＳ 明朝"/>
                          <a:cs typeface="Times New Roman"/>
                        </a:rPr>
                        <a:t> (1985)</a:t>
                      </a:r>
                      <a:r>
                        <a:rPr lang="en-US" sz="1800" dirty="0">
                          <a:effectLst/>
                          <a:latin typeface="Cambria"/>
                          <a:ea typeface="ＭＳ 明朝"/>
                          <a:cs typeface="Times New Roman"/>
                        </a:rPr>
                        <a:t>, </a:t>
                      </a:r>
                      <a:r>
                        <a:rPr lang="en-US" sz="1800" dirty="0" err="1">
                          <a:effectLst/>
                          <a:latin typeface="Cambria"/>
                          <a:ea typeface="ＭＳ 明朝"/>
                          <a:cs typeface="Times New Roman"/>
                        </a:rPr>
                        <a:t>Sapsford</a:t>
                      </a:r>
                      <a:r>
                        <a:rPr lang="en-US" sz="1800" dirty="0">
                          <a:effectLst/>
                          <a:latin typeface="Cambria"/>
                          <a:ea typeface="ＭＳ 明朝"/>
                          <a:cs typeface="Times New Roman"/>
                        </a:rPr>
                        <a:t> (1985)</a:t>
                      </a:r>
                      <a:endParaRPr lang="en-US" sz="1800" dirty="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800" dirty="0">
                          <a:solidFill>
                            <a:srgbClr val="FF0000"/>
                          </a:solidFill>
                          <a:effectLst/>
                          <a:latin typeface="Cambria"/>
                          <a:ea typeface="ＭＳ 明朝"/>
                          <a:cs typeface="Times New Roman"/>
                        </a:rPr>
                        <a:t>*</a:t>
                      </a:r>
                      <a:r>
                        <a:rPr lang="en-US" sz="1800" dirty="0" err="1">
                          <a:solidFill>
                            <a:srgbClr val="FF0000"/>
                          </a:solidFill>
                          <a:effectLst/>
                          <a:latin typeface="Cambria"/>
                          <a:ea typeface="ＭＳ 明朝"/>
                          <a:cs typeface="Times New Roman"/>
                        </a:rPr>
                        <a:t>Svensson</a:t>
                      </a:r>
                      <a:r>
                        <a:rPr lang="en-US" sz="1800" dirty="0">
                          <a:solidFill>
                            <a:srgbClr val="FF0000"/>
                          </a:solidFill>
                          <a:effectLst/>
                          <a:latin typeface="Cambria"/>
                          <a:ea typeface="ＭＳ 明朝"/>
                          <a:cs typeface="Times New Roman"/>
                        </a:rPr>
                        <a:t> (1985)</a:t>
                      </a:r>
                      <a:endParaRPr lang="en-US" sz="1800" dirty="0">
                        <a:solidFill>
                          <a:srgbClr val="FF0000"/>
                        </a:solidFill>
                        <a:effectLst/>
                        <a:latin typeface="Times New Roman"/>
                        <a:ea typeface="Times New Roman"/>
                        <a:cs typeface="Times New Roman"/>
                      </a:endParaRPr>
                    </a:p>
                  </a:txBody>
                  <a:tcPr marL="68580" marR="68580" marT="0" marB="0"/>
                </a:tc>
              </a:tr>
              <a:tr h="417896">
                <a:tc>
                  <a:txBody>
                    <a:bodyPr/>
                    <a:lstStyle/>
                    <a:p>
                      <a:pPr marL="0" marR="0">
                        <a:spcBef>
                          <a:spcPts val="0"/>
                        </a:spcBef>
                        <a:spcAft>
                          <a:spcPts val="0"/>
                        </a:spcAft>
                      </a:pPr>
                      <a:r>
                        <a:rPr lang="en-US" sz="1800" dirty="0">
                          <a:solidFill>
                            <a:srgbClr val="FF0000"/>
                          </a:solidFill>
                          <a:effectLst/>
                          <a:latin typeface="Cambria"/>
                          <a:ea typeface="ＭＳ 明朝"/>
                          <a:cs typeface="Times New Roman"/>
                        </a:rPr>
                        <a:t>*Ahmed (1987)</a:t>
                      </a:r>
                      <a:endParaRPr lang="en-US" sz="1800" dirty="0">
                        <a:solidFill>
                          <a:srgbClr val="FF0000"/>
                        </a:solidFill>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800" dirty="0">
                          <a:solidFill>
                            <a:srgbClr val="FF0000"/>
                          </a:solidFill>
                          <a:effectLst/>
                          <a:latin typeface="Cambria"/>
                          <a:ea typeface="ＭＳ 明朝"/>
                          <a:cs typeface="Times New Roman"/>
                        </a:rPr>
                        <a:t>*</a:t>
                      </a:r>
                      <a:r>
                        <a:rPr lang="en-US" sz="1800" dirty="0" err="1">
                          <a:solidFill>
                            <a:srgbClr val="FF0000"/>
                          </a:solidFill>
                          <a:effectLst/>
                          <a:latin typeface="Cambria"/>
                          <a:ea typeface="ＭＳ 明朝"/>
                          <a:cs typeface="Times New Roman"/>
                        </a:rPr>
                        <a:t>Frenkel</a:t>
                      </a:r>
                      <a:r>
                        <a:rPr lang="en-US" sz="1800" dirty="0">
                          <a:solidFill>
                            <a:srgbClr val="FF0000"/>
                          </a:solidFill>
                          <a:effectLst/>
                          <a:latin typeface="Cambria"/>
                          <a:ea typeface="ＭＳ 明朝"/>
                          <a:cs typeface="Times New Roman"/>
                        </a:rPr>
                        <a:t> &amp; </a:t>
                      </a:r>
                      <a:r>
                        <a:rPr lang="en-US" sz="1800" dirty="0" err="1">
                          <a:solidFill>
                            <a:srgbClr val="FF0000"/>
                          </a:solidFill>
                          <a:effectLst/>
                          <a:latin typeface="Cambria"/>
                          <a:ea typeface="ＭＳ 明朝"/>
                          <a:cs typeface="Times New Roman"/>
                        </a:rPr>
                        <a:t>Razin</a:t>
                      </a:r>
                      <a:r>
                        <a:rPr lang="en-US" sz="1800" dirty="0">
                          <a:solidFill>
                            <a:srgbClr val="FF0000"/>
                          </a:solidFill>
                          <a:effectLst/>
                          <a:latin typeface="Cambria"/>
                          <a:ea typeface="ＭＳ 明朝"/>
                          <a:cs typeface="Times New Roman"/>
                        </a:rPr>
                        <a:t> (1987)</a:t>
                      </a:r>
                      <a:endParaRPr lang="en-US" sz="1800" dirty="0">
                        <a:solidFill>
                          <a:srgbClr val="FF0000"/>
                        </a:solidFill>
                        <a:effectLst/>
                        <a:latin typeface="Times New Roman"/>
                        <a:ea typeface="Times New Roman"/>
                        <a:cs typeface="Times New Roman"/>
                      </a:endParaRPr>
                    </a:p>
                  </a:txBody>
                  <a:tcPr marL="68580" marR="68580" marT="0" marB="0"/>
                </a:tc>
              </a:tr>
              <a:tr h="417896">
                <a:tc>
                  <a:txBody>
                    <a:bodyPr/>
                    <a:lstStyle/>
                    <a:p>
                      <a:pPr marL="0" marR="0">
                        <a:spcBef>
                          <a:spcPts val="0"/>
                        </a:spcBef>
                        <a:spcAft>
                          <a:spcPts val="0"/>
                        </a:spcAft>
                      </a:pPr>
                      <a:r>
                        <a:rPr lang="en-US" sz="1800">
                          <a:effectLst/>
                          <a:latin typeface="Cambria"/>
                          <a:ea typeface="ＭＳ 明朝"/>
                          <a:cs typeface="Times New Roman"/>
                        </a:rPr>
                        <a:t>Grilli &amp; Yang (1988)</a:t>
                      </a:r>
                      <a:endParaRPr lang="en-US" sz="180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800" dirty="0">
                          <a:solidFill>
                            <a:srgbClr val="FF0000"/>
                          </a:solidFill>
                          <a:effectLst/>
                          <a:latin typeface="Cambria"/>
                          <a:ea typeface="ＭＳ 明朝"/>
                          <a:cs typeface="Times New Roman"/>
                        </a:rPr>
                        <a:t>*</a:t>
                      </a:r>
                      <a:r>
                        <a:rPr lang="en-US" sz="1800" dirty="0" err="1">
                          <a:solidFill>
                            <a:srgbClr val="FF0000"/>
                          </a:solidFill>
                          <a:effectLst/>
                          <a:latin typeface="Cambria"/>
                          <a:ea typeface="ＭＳ 明朝"/>
                          <a:cs typeface="Times New Roman"/>
                        </a:rPr>
                        <a:t>Ostry</a:t>
                      </a:r>
                      <a:r>
                        <a:rPr lang="en-US" sz="1800" dirty="0">
                          <a:solidFill>
                            <a:srgbClr val="FF0000"/>
                          </a:solidFill>
                          <a:effectLst/>
                          <a:latin typeface="Cambria"/>
                          <a:ea typeface="ＭＳ 明朝"/>
                          <a:cs typeface="Times New Roman"/>
                        </a:rPr>
                        <a:t> (1988)</a:t>
                      </a:r>
                      <a:endParaRPr lang="en-US" sz="1800" dirty="0">
                        <a:solidFill>
                          <a:srgbClr val="FF0000"/>
                        </a:solidFill>
                        <a:effectLst/>
                        <a:latin typeface="Times New Roman"/>
                        <a:ea typeface="Times New Roman"/>
                        <a:cs typeface="Times New Roman"/>
                      </a:endParaRPr>
                    </a:p>
                  </a:txBody>
                  <a:tcPr marL="68580" marR="68580" marT="0" marB="0"/>
                </a:tc>
              </a:tr>
              <a:tr h="417896">
                <a:tc>
                  <a:txBody>
                    <a:bodyPr/>
                    <a:lstStyle/>
                    <a:p>
                      <a:pPr marL="0" marR="0">
                        <a:spcBef>
                          <a:spcPts val="0"/>
                        </a:spcBef>
                        <a:spcAft>
                          <a:spcPts val="0"/>
                        </a:spcAft>
                      </a:pPr>
                      <a:r>
                        <a:rPr lang="en-US" sz="1800" dirty="0" err="1">
                          <a:effectLst/>
                          <a:latin typeface="Cambria"/>
                          <a:ea typeface="ＭＳ 明朝"/>
                          <a:cs typeface="Times New Roman"/>
                        </a:rPr>
                        <a:t>Cuddington</a:t>
                      </a:r>
                      <a:r>
                        <a:rPr lang="en-US" sz="1800" dirty="0">
                          <a:effectLst/>
                          <a:latin typeface="Cambria"/>
                          <a:ea typeface="ＭＳ 明朝"/>
                          <a:cs typeface="Times New Roman"/>
                        </a:rPr>
                        <a:t> &amp; </a:t>
                      </a:r>
                      <a:r>
                        <a:rPr lang="en-US" sz="1800" dirty="0" err="1">
                          <a:effectLst/>
                          <a:latin typeface="Cambria"/>
                          <a:ea typeface="ＭＳ 明朝"/>
                          <a:cs typeface="Times New Roman"/>
                        </a:rPr>
                        <a:t>Urzua</a:t>
                      </a:r>
                      <a:r>
                        <a:rPr lang="en-US" sz="1800" dirty="0">
                          <a:effectLst/>
                          <a:latin typeface="Cambria"/>
                          <a:ea typeface="ＭＳ 明朝"/>
                          <a:cs typeface="Times New Roman"/>
                        </a:rPr>
                        <a:t> (1989)</a:t>
                      </a:r>
                      <a:endParaRPr lang="en-US" sz="1800" dirty="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800" dirty="0">
                          <a:solidFill>
                            <a:srgbClr val="FF0000"/>
                          </a:solidFill>
                          <a:effectLst/>
                          <a:latin typeface="Cambria"/>
                          <a:ea typeface="ＭＳ 明朝"/>
                          <a:cs typeface="Times New Roman"/>
                        </a:rPr>
                        <a:t>*</a:t>
                      </a:r>
                      <a:r>
                        <a:rPr lang="en-US" sz="1800" dirty="0" err="1">
                          <a:solidFill>
                            <a:srgbClr val="FF0000"/>
                          </a:solidFill>
                          <a:effectLst/>
                          <a:latin typeface="Cambria"/>
                          <a:ea typeface="ＭＳ 明朝"/>
                          <a:cs typeface="Times New Roman"/>
                        </a:rPr>
                        <a:t>Sen</a:t>
                      </a:r>
                      <a:r>
                        <a:rPr lang="en-US" sz="1800" dirty="0">
                          <a:solidFill>
                            <a:srgbClr val="FF0000"/>
                          </a:solidFill>
                          <a:effectLst/>
                          <a:latin typeface="Cambria"/>
                          <a:ea typeface="ＭＳ 明朝"/>
                          <a:cs typeface="Times New Roman"/>
                        </a:rPr>
                        <a:t> &amp; </a:t>
                      </a:r>
                      <a:r>
                        <a:rPr lang="en-US" sz="1800" dirty="0" err="1">
                          <a:solidFill>
                            <a:srgbClr val="FF0000"/>
                          </a:solidFill>
                          <a:effectLst/>
                          <a:latin typeface="Cambria"/>
                          <a:ea typeface="ＭＳ 明朝"/>
                          <a:cs typeface="Times New Roman"/>
                        </a:rPr>
                        <a:t>Turnovsky</a:t>
                      </a:r>
                      <a:r>
                        <a:rPr lang="en-US" sz="1800" dirty="0">
                          <a:solidFill>
                            <a:srgbClr val="FF0000"/>
                          </a:solidFill>
                          <a:effectLst/>
                          <a:latin typeface="Cambria"/>
                          <a:ea typeface="ＭＳ 明朝"/>
                          <a:cs typeface="Times New Roman"/>
                        </a:rPr>
                        <a:t> (1989)</a:t>
                      </a:r>
                      <a:endParaRPr lang="en-US" sz="1800" dirty="0">
                        <a:solidFill>
                          <a:srgbClr val="FF0000"/>
                        </a:solidFill>
                        <a:effectLst/>
                        <a:latin typeface="Times New Roman"/>
                        <a:ea typeface="Times New Roman"/>
                        <a:cs typeface="Times New Roman"/>
                      </a:endParaRPr>
                    </a:p>
                  </a:txBody>
                  <a:tcPr marL="68580" marR="68580" marT="0" marB="0"/>
                </a:tc>
              </a:tr>
            </a:tbl>
          </a:graphicData>
        </a:graphic>
      </p:graphicFrame>
      <p:sp>
        <p:nvSpPr>
          <p:cNvPr id="4" name="Slide Number Placeholder 3"/>
          <p:cNvSpPr>
            <a:spLocks noGrp="1"/>
          </p:cNvSpPr>
          <p:nvPr>
            <p:ph type="sldNum" sz="quarter" idx="10"/>
          </p:nvPr>
        </p:nvSpPr>
        <p:spPr/>
        <p:txBody>
          <a:bodyPr/>
          <a:lstStyle/>
          <a:p>
            <a:fld id="{6934DB79-9026-674A-8CB3-9EAE7ABF02E6}" type="slidenum">
              <a:rPr lang="en-US" smtClean="0"/>
              <a:pPr/>
              <a:t>70</a:t>
            </a:fld>
            <a:endParaRPr lang="en-US"/>
          </a:p>
        </p:txBody>
      </p:sp>
    </p:spTree>
    <p:extLst>
      <p:ext uri="{BB962C8B-B14F-4D97-AF65-F5344CB8AC3E}">
        <p14:creationId xmlns:p14="http://schemas.microsoft.com/office/powerpoint/2010/main" val="14441128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91452318"/>
              </p:ext>
            </p:extLst>
          </p:nvPr>
        </p:nvGraphicFramePr>
        <p:xfrm>
          <a:off x="1447800" y="735601"/>
          <a:ext cx="7239000" cy="5002728"/>
        </p:xfrm>
        <a:graphic>
          <a:graphicData uri="http://schemas.openxmlformats.org/drawingml/2006/table">
            <a:tbl>
              <a:tblPr firstRow="1" bandRow="1">
                <a:tableStyleId>{5C22544A-7EE6-4342-B048-85BDC9FD1C3A}</a:tableStyleId>
              </a:tblPr>
              <a:tblGrid>
                <a:gridCol w="3619500"/>
                <a:gridCol w="3619500"/>
              </a:tblGrid>
              <a:tr h="474454">
                <a:tc>
                  <a:txBody>
                    <a:bodyPr/>
                    <a:lstStyle/>
                    <a:p>
                      <a:pPr algn="ctr"/>
                      <a:r>
                        <a:rPr lang="en-US" sz="4000" i="1" dirty="0" smtClean="0"/>
                        <a:t>P</a:t>
                      </a:r>
                      <a:r>
                        <a:rPr lang="en-US" sz="4000" i="1" baseline="-25000" dirty="0" smtClean="0"/>
                        <a:t>X</a:t>
                      </a:r>
                      <a:r>
                        <a:rPr lang="en-US" sz="4000" dirty="0" smtClean="0"/>
                        <a:t>/</a:t>
                      </a:r>
                      <a:r>
                        <a:rPr lang="en-US" sz="4000" i="1" dirty="0" smtClean="0"/>
                        <a:t>P</a:t>
                      </a:r>
                      <a:r>
                        <a:rPr lang="en-US" sz="4000" i="1" baseline="-25000" dirty="0" smtClean="0"/>
                        <a:t>M </a:t>
                      </a:r>
                      <a:endParaRPr lang="en-US" sz="4000" dirty="0"/>
                    </a:p>
                  </a:txBody>
                  <a:tcPr/>
                </a:tc>
                <a:tc>
                  <a:txBody>
                    <a:bodyPr/>
                    <a:lstStyle/>
                    <a:p>
                      <a:pPr algn="ctr"/>
                      <a:r>
                        <a:rPr lang="en-US" sz="4000" i="1" dirty="0" smtClean="0"/>
                        <a:t>P</a:t>
                      </a:r>
                      <a:r>
                        <a:rPr lang="en-US" sz="4000" i="1" baseline="-25000" dirty="0" smtClean="0"/>
                        <a:t>M</a:t>
                      </a:r>
                      <a:r>
                        <a:rPr lang="en-US" sz="4000" dirty="0" smtClean="0"/>
                        <a:t>/</a:t>
                      </a:r>
                      <a:r>
                        <a:rPr lang="en-US" sz="4000" i="1" dirty="0" smtClean="0"/>
                        <a:t>P</a:t>
                      </a:r>
                      <a:r>
                        <a:rPr lang="en-US" sz="4000" i="1" baseline="-25000" dirty="0" smtClean="0"/>
                        <a:t>MX</a:t>
                      </a:r>
                      <a:endParaRPr lang="en-US" sz="4000" dirty="0"/>
                    </a:p>
                  </a:txBody>
                  <a:tcPr/>
                </a:tc>
              </a:tr>
              <a:tr h="417896">
                <a:tc>
                  <a:txBody>
                    <a:bodyPr/>
                    <a:lstStyle/>
                    <a:p>
                      <a:r>
                        <a:rPr lang="en-US" sz="3200" b="1" dirty="0" smtClean="0"/>
                        <a:t>1990s</a:t>
                      </a:r>
                      <a:endParaRPr lang="en-US" sz="3200" b="1" dirty="0"/>
                    </a:p>
                  </a:txBody>
                  <a:tcPr/>
                </a:tc>
                <a:tc>
                  <a:txBody>
                    <a:bodyPr/>
                    <a:lstStyle/>
                    <a:p>
                      <a:endParaRPr lang="en-US" dirty="0"/>
                    </a:p>
                  </a:txBody>
                  <a:tcPr/>
                </a:tc>
              </a:tr>
              <a:tr h="417896">
                <a:tc>
                  <a:txBody>
                    <a:bodyPr/>
                    <a:lstStyle/>
                    <a:p>
                      <a:pPr marL="0" marR="0">
                        <a:spcBef>
                          <a:spcPts val="0"/>
                        </a:spcBef>
                        <a:spcAft>
                          <a:spcPts val="0"/>
                        </a:spcAft>
                      </a:pPr>
                      <a:r>
                        <a:rPr lang="en-US" sz="1800" dirty="0">
                          <a:effectLst/>
                          <a:latin typeface="Cambria"/>
                          <a:ea typeface="ＭＳ 明朝"/>
                          <a:cs typeface="Times New Roman"/>
                        </a:rPr>
                        <a:t>Powell (1991), </a:t>
                      </a:r>
                      <a:r>
                        <a:rPr lang="en-US" sz="1800" dirty="0" err="1">
                          <a:effectLst/>
                          <a:latin typeface="Cambria"/>
                          <a:ea typeface="ＭＳ 明朝"/>
                          <a:cs typeface="Times New Roman"/>
                        </a:rPr>
                        <a:t>Sarkar</a:t>
                      </a:r>
                      <a:r>
                        <a:rPr lang="en-US" sz="1800" dirty="0">
                          <a:effectLst/>
                          <a:latin typeface="Cambria"/>
                          <a:ea typeface="ＭＳ 明朝"/>
                          <a:cs typeface="Times New Roman"/>
                        </a:rPr>
                        <a:t> &amp; Singer (1991)</a:t>
                      </a:r>
                      <a:endParaRPr lang="en-US" sz="1800" dirty="0">
                        <a:effectLst/>
                        <a:latin typeface="Times New Roman"/>
                        <a:ea typeface="Times New Roman"/>
                        <a:cs typeface="Times New Roman"/>
                      </a:endParaRPr>
                    </a:p>
                  </a:txBody>
                  <a:tcPr marL="68580" marR="68580" marT="0" marB="0"/>
                </a:tc>
                <a:tc>
                  <a:txBody>
                    <a:bodyPr/>
                    <a:lstStyle/>
                    <a:p>
                      <a:endParaRPr lang="en-US" dirty="0"/>
                    </a:p>
                  </a:txBody>
                  <a:tcPr/>
                </a:tc>
              </a:tr>
              <a:tr h="417896">
                <a:tc>
                  <a:txBody>
                    <a:bodyPr/>
                    <a:lstStyle/>
                    <a:p>
                      <a:pPr marL="0" marR="0">
                        <a:spcBef>
                          <a:spcPts val="0"/>
                        </a:spcBef>
                        <a:spcAft>
                          <a:spcPts val="0"/>
                        </a:spcAft>
                      </a:pPr>
                      <a:r>
                        <a:rPr lang="en-US" sz="1800">
                          <a:effectLst/>
                          <a:latin typeface="Cambria"/>
                          <a:ea typeface="ＭＳ 明朝"/>
                          <a:cs typeface="Times New Roman"/>
                        </a:rPr>
                        <a:t> </a:t>
                      </a:r>
                      <a:endParaRPr lang="en-US" sz="180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800" dirty="0">
                          <a:solidFill>
                            <a:srgbClr val="FF0000"/>
                          </a:solidFill>
                          <a:effectLst/>
                          <a:latin typeface="Cambria"/>
                          <a:ea typeface="ＭＳ 明朝"/>
                          <a:cs typeface="Times New Roman"/>
                        </a:rPr>
                        <a:t>*</a:t>
                      </a:r>
                      <a:r>
                        <a:rPr lang="en-US" sz="1800" dirty="0" err="1">
                          <a:solidFill>
                            <a:srgbClr val="FF0000"/>
                          </a:solidFill>
                          <a:effectLst/>
                          <a:latin typeface="Cambria"/>
                          <a:ea typeface="ＭＳ 明朝"/>
                          <a:cs typeface="Times New Roman"/>
                        </a:rPr>
                        <a:t>Ostry</a:t>
                      </a:r>
                      <a:r>
                        <a:rPr lang="en-US" sz="1800" dirty="0">
                          <a:solidFill>
                            <a:srgbClr val="FF0000"/>
                          </a:solidFill>
                          <a:effectLst/>
                          <a:latin typeface="Cambria"/>
                          <a:ea typeface="ＭＳ 明朝"/>
                          <a:cs typeface="Times New Roman"/>
                        </a:rPr>
                        <a:t> &amp; Reinhart (1992)</a:t>
                      </a:r>
                      <a:endParaRPr lang="en-US" sz="1800" dirty="0">
                        <a:solidFill>
                          <a:srgbClr val="FF0000"/>
                        </a:solidFill>
                        <a:effectLst/>
                        <a:latin typeface="Times New Roman"/>
                        <a:ea typeface="Times New Roman"/>
                        <a:cs typeface="Times New Roman"/>
                      </a:endParaRPr>
                    </a:p>
                  </a:txBody>
                  <a:tcPr marL="68580" marR="68580" marT="0" marB="0"/>
                </a:tc>
              </a:tr>
              <a:tr h="417896">
                <a:tc>
                  <a:txBody>
                    <a:bodyPr/>
                    <a:lstStyle/>
                    <a:p>
                      <a:pPr marL="0" marR="0">
                        <a:spcBef>
                          <a:spcPts val="0"/>
                        </a:spcBef>
                        <a:spcAft>
                          <a:spcPts val="0"/>
                        </a:spcAft>
                      </a:pPr>
                      <a:r>
                        <a:rPr lang="en-US" sz="1800">
                          <a:effectLst/>
                          <a:latin typeface="Cambria"/>
                          <a:ea typeface="ＭＳ 明朝"/>
                          <a:cs typeface="Times New Roman"/>
                        </a:rPr>
                        <a:t>Bleaney &amp; Greenaway (1993), Shiells &amp; Reinert (1993)</a:t>
                      </a:r>
                      <a:endParaRPr lang="en-US" sz="180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800">
                          <a:solidFill>
                            <a:srgbClr val="FF0000"/>
                          </a:solidFill>
                          <a:effectLst/>
                          <a:latin typeface="Cambria"/>
                          <a:ea typeface="ＭＳ 明朝"/>
                          <a:cs typeface="Times New Roman"/>
                        </a:rPr>
                        <a:t> </a:t>
                      </a:r>
                      <a:endParaRPr lang="en-US" sz="1800">
                        <a:solidFill>
                          <a:srgbClr val="FF0000"/>
                        </a:solidFill>
                        <a:effectLst/>
                        <a:latin typeface="Times New Roman"/>
                        <a:ea typeface="Times New Roman"/>
                        <a:cs typeface="Times New Roman"/>
                      </a:endParaRPr>
                    </a:p>
                  </a:txBody>
                  <a:tcPr marL="68580" marR="68580" marT="0" marB="0"/>
                </a:tc>
              </a:tr>
              <a:tr h="417896">
                <a:tc>
                  <a:txBody>
                    <a:bodyPr/>
                    <a:lstStyle/>
                    <a:p>
                      <a:pPr marL="0" marR="0">
                        <a:spcBef>
                          <a:spcPts val="0"/>
                        </a:spcBef>
                        <a:spcAft>
                          <a:spcPts val="0"/>
                        </a:spcAft>
                      </a:pPr>
                      <a:r>
                        <a:rPr lang="en-US" sz="1800" dirty="0">
                          <a:solidFill>
                            <a:srgbClr val="FF0000"/>
                          </a:solidFill>
                          <a:effectLst/>
                          <a:latin typeface="Cambria"/>
                          <a:ea typeface="ＭＳ 明朝"/>
                          <a:cs typeface="Times New Roman"/>
                        </a:rPr>
                        <a:t>*De Gregorio &amp; Wolf (1994), *</a:t>
                      </a:r>
                      <a:r>
                        <a:rPr lang="en-US" sz="1800" dirty="0" err="1">
                          <a:solidFill>
                            <a:srgbClr val="FF0000"/>
                          </a:solidFill>
                          <a:effectLst/>
                          <a:latin typeface="Cambria"/>
                          <a:ea typeface="ＭＳ 明朝"/>
                          <a:cs typeface="Times New Roman"/>
                        </a:rPr>
                        <a:t>Gruen</a:t>
                      </a:r>
                      <a:r>
                        <a:rPr lang="en-US" sz="1800" dirty="0">
                          <a:solidFill>
                            <a:srgbClr val="FF0000"/>
                          </a:solidFill>
                          <a:effectLst/>
                          <a:latin typeface="Cambria"/>
                          <a:ea typeface="ＭＳ 明朝"/>
                          <a:cs typeface="Times New Roman"/>
                        </a:rPr>
                        <a:t> &amp; Wilkinson (1994)</a:t>
                      </a:r>
                      <a:endParaRPr lang="en-US" sz="1800" dirty="0">
                        <a:solidFill>
                          <a:srgbClr val="FF0000"/>
                        </a:solidFill>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800" dirty="0">
                          <a:solidFill>
                            <a:srgbClr val="FF0000"/>
                          </a:solidFill>
                          <a:effectLst/>
                          <a:latin typeface="Cambria"/>
                          <a:ea typeface="ＭＳ 明朝"/>
                          <a:cs typeface="Times New Roman"/>
                        </a:rPr>
                        <a:t>*Backus et al. (1994)</a:t>
                      </a:r>
                      <a:endParaRPr lang="en-US" sz="1800" dirty="0">
                        <a:solidFill>
                          <a:srgbClr val="FF0000"/>
                        </a:solidFill>
                        <a:effectLst/>
                        <a:latin typeface="Times New Roman"/>
                        <a:ea typeface="Times New Roman"/>
                        <a:cs typeface="Times New Roman"/>
                      </a:endParaRPr>
                    </a:p>
                  </a:txBody>
                  <a:tcPr marL="68580" marR="68580" marT="0" marB="0"/>
                </a:tc>
              </a:tr>
              <a:tr h="417896">
                <a:tc>
                  <a:txBody>
                    <a:bodyPr/>
                    <a:lstStyle/>
                    <a:p>
                      <a:pPr marL="0" marR="0">
                        <a:spcBef>
                          <a:spcPts val="0"/>
                        </a:spcBef>
                        <a:spcAft>
                          <a:spcPts val="0"/>
                        </a:spcAft>
                      </a:pPr>
                      <a:r>
                        <a:rPr lang="en-US" sz="1800" dirty="0">
                          <a:solidFill>
                            <a:srgbClr val="FF0000"/>
                          </a:solidFill>
                          <a:effectLst/>
                          <a:latin typeface="Cambria"/>
                          <a:ea typeface="ＭＳ 明朝"/>
                          <a:cs typeface="Times New Roman"/>
                        </a:rPr>
                        <a:t>*Amano &amp; van </a:t>
                      </a:r>
                      <a:r>
                        <a:rPr lang="en-US" sz="1800" dirty="0" err="1">
                          <a:solidFill>
                            <a:srgbClr val="FF0000"/>
                          </a:solidFill>
                          <a:effectLst/>
                          <a:latin typeface="Cambria"/>
                          <a:ea typeface="ＭＳ 明朝"/>
                          <a:cs typeface="Times New Roman"/>
                        </a:rPr>
                        <a:t>Norden</a:t>
                      </a:r>
                      <a:r>
                        <a:rPr lang="en-US" sz="1800" dirty="0">
                          <a:solidFill>
                            <a:srgbClr val="FF0000"/>
                          </a:solidFill>
                          <a:effectLst/>
                          <a:latin typeface="Cambria"/>
                          <a:ea typeface="ＭＳ 明朝"/>
                          <a:cs typeface="Times New Roman"/>
                        </a:rPr>
                        <a:t> (1995), *Mendoza (1995), *</a:t>
                      </a:r>
                      <a:r>
                        <a:rPr lang="en-US" sz="1800" dirty="0" err="1">
                          <a:solidFill>
                            <a:srgbClr val="FF0000"/>
                          </a:solidFill>
                          <a:effectLst/>
                          <a:latin typeface="Cambria"/>
                          <a:ea typeface="ＭＳ 明朝"/>
                          <a:cs typeface="Times New Roman"/>
                        </a:rPr>
                        <a:t>Obstfeld</a:t>
                      </a:r>
                      <a:r>
                        <a:rPr lang="en-US" sz="1800" dirty="0">
                          <a:solidFill>
                            <a:srgbClr val="FF0000"/>
                          </a:solidFill>
                          <a:effectLst/>
                          <a:latin typeface="Cambria"/>
                          <a:ea typeface="ＭＳ 明朝"/>
                          <a:cs typeface="Times New Roman"/>
                        </a:rPr>
                        <a:t> &amp; </a:t>
                      </a:r>
                      <a:r>
                        <a:rPr lang="en-US" sz="1800" dirty="0" err="1">
                          <a:solidFill>
                            <a:srgbClr val="FF0000"/>
                          </a:solidFill>
                          <a:effectLst/>
                          <a:latin typeface="Cambria"/>
                          <a:ea typeface="ＭＳ 明朝"/>
                          <a:cs typeface="Times New Roman"/>
                        </a:rPr>
                        <a:t>Rogoff</a:t>
                      </a:r>
                      <a:r>
                        <a:rPr lang="en-US" sz="1800" dirty="0">
                          <a:solidFill>
                            <a:srgbClr val="FF0000"/>
                          </a:solidFill>
                          <a:effectLst/>
                          <a:latin typeface="Cambria"/>
                          <a:ea typeface="ＭＳ 明朝"/>
                          <a:cs typeface="Times New Roman"/>
                        </a:rPr>
                        <a:t> (1995)</a:t>
                      </a:r>
                      <a:endParaRPr lang="en-US" sz="1800" dirty="0">
                        <a:solidFill>
                          <a:srgbClr val="FF0000"/>
                        </a:solidFill>
                        <a:effectLst/>
                        <a:latin typeface="Times New Roman"/>
                        <a:ea typeface="Times New Roman"/>
                        <a:cs typeface="Times New Roman"/>
                      </a:endParaRPr>
                    </a:p>
                  </a:txBody>
                  <a:tcPr marL="68580" marR="68580" marT="0" marB="0"/>
                </a:tc>
                <a:tc>
                  <a:txBody>
                    <a:bodyPr/>
                    <a:lstStyle/>
                    <a:p>
                      <a:endParaRPr lang="en-US" dirty="0"/>
                    </a:p>
                  </a:txBody>
                  <a:tcPr/>
                </a:tc>
              </a:tr>
              <a:tr h="417896">
                <a:tc>
                  <a:txBody>
                    <a:bodyPr/>
                    <a:lstStyle/>
                    <a:p>
                      <a:pPr marL="0" marR="0">
                        <a:spcBef>
                          <a:spcPts val="0"/>
                        </a:spcBef>
                        <a:spcAft>
                          <a:spcPts val="0"/>
                        </a:spcAft>
                      </a:pPr>
                      <a:r>
                        <a:rPr lang="en-US" sz="1800" dirty="0">
                          <a:solidFill>
                            <a:srgbClr val="FF0000"/>
                          </a:solidFill>
                          <a:effectLst/>
                          <a:latin typeface="Cambria"/>
                          <a:ea typeface="ＭＳ 明朝"/>
                          <a:cs typeface="Times New Roman"/>
                        </a:rPr>
                        <a:t>*</a:t>
                      </a:r>
                      <a:r>
                        <a:rPr lang="en-US" sz="1800" dirty="0" err="1">
                          <a:solidFill>
                            <a:srgbClr val="FF0000"/>
                          </a:solidFill>
                          <a:effectLst/>
                          <a:latin typeface="Cambria"/>
                          <a:ea typeface="ＭＳ 明朝"/>
                          <a:cs typeface="Times New Roman"/>
                        </a:rPr>
                        <a:t>Obstfeld</a:t>
                      </a:r>
                      <a:r>
                        <a:rPr lang="en-US" sz="1800" dirty="0">
                          <a:solidFill>
                            <a:srgbClr val="FF0000"/>
                          </a:solidFill>
                          <a:effectLst/>
                          <a:latin typeface="Cambria"/>
                          <a:ea typeface="ＭＳ 明朝"/>
                          <a:cs typeface="Times New Roman"/>
                        </a:rPr>
                        <a:t> &amp; </a:t>
                      </a:r>
                      <a:r>
                        <a:rPr lang="en-US" sz="1800" dirty="0" err="1">
                          <a:solidFill>
                            <a:srgbClr val="FF0000"/>
                          </a:solidFill>
                          <a:effectLst/>
                          <a:latin typeface="Cambria"/>
                          <a:ea typeface="ＭＳ 明朝"/>
                          <a:cs typeface="Times New Roman"/>
                        </a:rPr>
                        <a:t>Rogoff</a:t>
                      </a:r>
                      <a:r>
                        <a:rPr lang="en-US" sz="1800" dirty="0">
                          <a:solidFill>
                            <a:srgbClr val="FF0000"/>
                          </a:solidFill>
                          <a:effectLst/>
                          <a:latin typeface="Cambria"/>
                          <a:ea typeface="ＭＳ 明朝"/>
                          <a:cs typeface="Times New Roman"/>
                        </a:rPr>
                        <a:t> (1996)</a:t>
                      </a:r>
                      <a:endParaRPr lang="en-US" sz="1800" dirty="0">
                        <a:solidFill>
                          <a:srgbClr val="FF0000"/>
                        </a:solidFill>
                        <a:effectLst/>
                        <a:latin typeface="Times New Roman"/>
                        <a:ea typeface="Times New Roman"/>
                        <a:cs typeface="Times New Roman"/>
                      </a:endParaRPr>
                    </a:p>
                  </a:txBody>
                  <a:tcPr marL="68580" marR="68580" marT="0" marB="0"/>
                </a:tc>
                <a:tc>
                  <a:txBody>
                    <a:bodyPr/>
                    <a:lstStyle/>
                    <a:p>
                      <a:endParaRPr lang="en-US" dirty="0"/>
                    </a:p>
                  </a:txBody>
                  <a:tcPr/>
                </a:tc>
              </a:tr>
              <a:tr h="417896">
                <a:tc>
                  <a:txBody>
                    <a:bodyPr/>
                    <a:lstStyle/>
                    <a:p>
                      <a:pPr marL="0" marR="0">
                        <a:spcBef>
                          <a:spcPts val="0"/>
                        </a:spcBef>
                        <a:spcAft>
                          <a:spcPts val="0"/>
                        </a:spcAft>
                      </a:pPr>
                      <a:r>
                        <a:rPr lang="en-US" sz="1800" dirty="0">
                          <a:effectLst/>
                          <a:latin typeface="Cambria"/>
                          <a:ea typeface="ＭＳ 明朝"/>
                          <a:cs typeface="Times New Roman"/>
                        </a:rPr>
                        <a:t>Bagwell &amp; Staiger (1999)</a:t>
                      </a:r>
                      <a:endParaRPr lang="en-US" sz="1800" dirty="0">
                        <a:effectLst/>
                        <a:latin typeface="Times New Roman"/>
                        <a:ea typeface="Times New Roman"/>
                        <a:cs typeface="Times New Roman"/>
                      </a:endParaRPr>
                    </a:p>
                  </a:txBody>
                  <a:tcPr marL="68580" marR="68580" marT="0" marB="0"/>
                </a:tc>
                <a:tc>
                  <a:txBody>
                    <a:bodyPr/>
                    <a:lstStyle/>
                    <a:p>
                      <a:endParaRPr lang="en-US" dirty="0"/>
                    </a:p>
                  </a:txBody>
                  <a:tcPr/>
                </a:tc>
              </a:tr>
            </a:tbl>
          </a:graphicData>
        </a:graphic>
      </p:graphicFrame>
      <p:sp>
        <p:nvSpPr>
          <p:cNvPr id="4" name="Slide Number Placeholder 3"/>
          <p:cNvSpPr>
            <a:spLocks noGrp="1"/>
          </p:cNvSpPr>
          <p:nvPr>
            <p:ph type="sldNum" sz="quarter" idx="10"/>
          </p:nvPr>
        </p:nvSpPr>
        <p:spPr/>
        <p:txBody>
          <a:bodyPr/>
          <a:lstStyle/>
          <a:p>
            <a:fld id="{6934DB79-9026-674A-8CB3-9EAE7ABF02E6}" type="slidenum">
              <a:rPr lang="en-US" smtClean="0"/>
              <a:pPr/>
              <a:t>71</a:t>
            </a:fld>
            <a:endParaRPr lang="en-US"/>
          </a:p>
        </p:txBody>
      </p:sp>
    </p:spTree>
    <p:extLst>
      <p:ext uri="{BB962C8B-B14F-4D97-AF65-F5344CB8AC3E}">
        <p14:creationId xmlns:p14="http://schemas.microsoft.com/office/powerpoint/2010/main" val="30585882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405637470"/>
              </p:ext>
            </p:extLst>
          </p:nvPr>
        </p:nvGraphicFramePr>
        <p:xfrm>
          <a:off x="1447800" y="735601"/>
          <a:ext cx="7239000" cy="4345000"/>
        </p:xfrm>
        <a:graphic>
          <a:graphicData uri="http://schemas.openxmlformats.org/drawingml/2006/table">
            <a:tbl>
              <a:tblPr firstRow="1" bandRow="1">
                <a:tableStyleId>{5C22544A-7EE6-4342-B048-85BDC9FD1C3A}</a:tableStyleId>
              </a:tblPr>
              <a:tblGrid>
                <a:gridCol w="3619500"/>
                <a:gridCol w="3619500"/>
              </a:tblGrid>
              <a:tr h="474454">
                <a:tc>
                  <a:txBody>
                    <a:bodyPr/>
                    <a:lstStyle/>
                    <a:p>
                      <a:pPr algn="ctr"/>
                      <a:r>
                        <a:rPr lang="en-US" sz="4000" i="1" dirty="0" smtClean="0"/>
                        <a:t>P</a:t>
                      </a:r>
                      <a:r>
                        <a:rPr lang="en-US" sz="4000" i="1" baseline="-25000" dirty="0" smtClean="0"/>
                        <a:t>X</a:t>
                      </a:r>
                      <a:r>
                        <a:rPr lang="en-US" sz="4000" dirty="0" smtClean="0"/>
                        <a:t>/</a:t>
                      </a:r>
                      <a:r>
                        <a:rPr lang="en-US" sz="4000" i="1" dirty="0" smtClean="0"/>
                        <a:t>P</a:t>
                      </a:r>
                      <a:r>
                        <a:rPr lang="en-US" sz="4000" i="1" baseline="-25000" dirty="0" smtClean="0"/>
                        <a:t>M </a:t>
                      </a:r>
                      <a:endParaRPr lang="en-US" sz="4000" dirty="0"/>
                    </a:p>
                  </a:txBody>
                  <a:tcPr/>
                </a:tc>
                <a:tc>
                  <a:txBody>
                    <a:bodyPr/>
                    <a:lstStyle/>
                    <a:p>
                      <a:pPr algn="ctr"/>
                      <a:r>
                        <a:rPr lang="en-US" sz="4000" i="1" dirty="0" smtClean="0"/>
                        <a:t>P</a:t>
                      </a:r>
                      <a:r>
                        <a:rPr lang="en-US" sz="4000" i="1" baseline="-25000" dirty="0" smtClean="0"/>
                        <a:t>M</a:t>
                      </a:r>
                      <a:r>
                        <a:rPr lang="en-US" sz="4000" dirty="0" smtClean="0"/>
                        <a:t>/</a:t>
                      </a:r>
                      <a:r>
                        <a:rPr lang="en-US" sz="4000" i="1" dirty="0" smtClean="0"/>
                        <a:t>P</a:t>
                      </a:r>
                      <a:r>
                        <a:rPr lang="en-US" sz="4000" i="1" baseline="-25000" dirty="0" smtClean="0"/>
                        <a:t>MX</a:t>
                      </a:r>
                      <a:endParaRPr lang="en-US" sz="4000" dirty="0"/>
                    </a:p>
                  </a:txBody>
                  <a:tcPr/>
                </a:tc>
              </a:tr>
              <a:tr h="417896">
                <a:tc>
                  <a:txBody>
                    <a:bodyPr/>
                    <a:lstStyle/>
                    <a:p>
                      <a:r>
                        <a:rPr lang="en-US" sz="3200" b="1" dirty="0" smtClean="0"/>
                        <a:t>2000s</a:t>
                      </a:r>
                      <a:endParaRPr lang="en-US" sz="3200" b="1" dirty="0"/>
                    </a:p>
                  </a:txBody>
                  <a:tcPr/>
                </a:tc>
                <a:tc>
                  <a:txBody>
                    <a:bodyPr/>
                    <a:lstStyle/>
                    <a:p>
                      <a:endParaRPr lang="en-US" dirty="0"/>
                    </a:p>
                  </a:txBody>
                  <a:tcPr/>
                </a:tc>
              </a:tr>
              <a:tr h="417896">
                <a:tc>
                  <a:txBody>
                    <a:bodyPr/>
                    <a:lstStyle/>
                    <a:p>
                      <a:pPr marL="0" marR="0">
                        <a:spcBef>
                          <a:spcPts val="0"/>
                        </a:spcBef>
                        <a:spcAft>
                          <a:spcPts val="0"/>
                        </a:spcAft>
                      </a:pPr>
                      <a:r>
                        <a:rPr lang="en-US" sz="1600" dirty="0">
                          <a:solidFill>
                            <a:srgbClr val="FF0000"/>
                          </a:solidFill>
                          <a:effectLst/>
                          <a:latin typeface="Cambria"/>
                          <a:ea typeface="ＭＳ 明朝"/>
                          <a:cs typeface="Times New Roman"/>
                        </a:rPr>
                        <a:t>*</a:t>
                      </a:r>
                      <a:r>
                        <a:rPr lang="en-US" sz="1600" dirty="0" err="1">
                          <a:solidFill>
                            <a:srgbClr val="FF0000"/>
                          </a:solidFill>
                          <a:effectLst/>
                          <a:latin typeface="Cambria"/>
                          <a:ea typeface="ＭＳ 明朝"/>
                          <a:cs typeface="Times New Roman"/>
                        </a:rPr>
                        <a:t>Broda</a:t>
                      </a:r>
                      <a:r>
                        <a:rPr lang="en-US" sz="1600" dirty="0">
                          <a:solidFill>
                            <a:srgbClr val="FF0000"/>
                          </a:solidFill>
                          <a:effectLst/>
                          <a:latin typeface="Cambria"/>
                          <a:ea typeface="ＭＳ 明朝"/>
                          <a:cs typeface="Times New Roman"/>
                        </a:rPr>
                        <a:t> (2001)</a:t>
                      </a:r>
                      <a:r>
                        <a:rPr lang="en-US" sz="1600" dirty="0">
                          <a:effectLst/>
                          <a:latin typeface="Cambria"/>
                          <a:ea typeface="ＭＳ 明朝"/>
                          <a:cs typeface="Times New Roman"/>
                        </a:rPr>
                        <a:t>, </a:t>
                      </a:r>
                      <a:r>
                        <a:rPr lang="en-US" sz="1600" dirty="0" err="1">
                          <a:effectLst/>
                          <a:latin typeface="Cambria"/>
                          <a:ea typeface="ＭＳ 明朝"/>
                          <a:cs typeface="Times New Roman"/>
                        </a:rPr>
                        <a:t>Hadass</a:t>
                      </a:r>
                      <a:r>
                        <a:rPr lang="en-US" sz="1600" dirty="0">
                          <a:effectLst/>
                          <a:latin typeface="Cambria"/>
                          <a:ea typeface="ＭＳ 明朝"/>
                          <a:cs typeface="Times New Roman"/>
                        </a:rPr>
                        <a:t> &amp; Williamson (2001)</a:t>
                      </a:r>
                      <a:endParaRPr lang="en-US" sz="1600" dirty="0">
                        <a:effectLst/>
                        <a:latin typeface="Times New Roman"/>
                        <a:ea typeface="Times New Roman"/>
                        <a:cs typeface="Times New Roman"/>
                      </a:endParaRPr>
                    </a:p>
                  </a:txBody>
                  <a:tcPr marL="68580" marR="68580" marT="0" marB="0"/>
                </a:tc>
                <a:tc>
                  <a:txBody>
                    <a:bodyPr/>
                    <a:lstStyle/>
                    <a:p>
                      <a:endParaRPr lang="en-US" dirty="0"/>
                    </a:p>
                  </a:txBody>
                  <a:tcPr/>
                </a:tc>
              </a:tr>
              <a:tr h="417896">
                <a:tc>
                  <a:txBody>
                    <a:bodyPr/>
                    <a:lstStyle/>
                    <a:p>
                      <a:pPr marL="0" marR="0">
                        <a:spcBef>
                          <a:spcPts val="0"/>
                        </a:spcBef>
                        <a:spcAft>
                          <a:spcPts val="0"/>
                        </a:spcAft>
                      </a:pPr>
                      <a:r>
                        <a:rPr lang="en-US" sz="1600">
                          <a:effectLst/>
                          <a:latin typeface="Cambria"/>
                          <a:ea typeface="ＭＳ 明朝"/>
                          <a:cs typeface="Times New Roman"/>
                        </a:rPr>
                        <a:t>Kohli (2004)</a:t>
                      </a:r>
                      <a:endParaRPr lang="en-US" sz="1600">
                        <a:effectLst/>
                        <a:latin typeface="Times New Roman"/>
                        <a:ea typeface="Times New Roman"/>
                        <a:cs typeface="Times New Roman"/>
                      </a:endParaRPr>
                    </a:p>
                  </a:txBody>
                  <a:tcPr marL="68580" marR="68580" marT="0" marB="0"/>
                </a:tc>
                <a:tc>
                  <a:txBody>
                    <a:bodyPr/>
                    <a:lstStyle/>
                    <a:p>
                      <a:endParaRPr lang="en-US" dirty="0"/>
                    </a:p>
                  </a:txBody>
                  <a:tcPr/>
                </a:tc>
              </a:tr>
              <a:tr h="417896">
                <a:tc>
                  <a:txBody>
                    <a:bodyPr/>
                    <a:lstStyle/>
                    <a:p>
                      <a:pPr marL="0" marR="0">
                        <a:spcBef>
                          <a:spcPts val="0"/>
                        </a:spcBef>
                        <a:spcAft>
                          <a:spcPts val="0"/>
                        </a:spcAft>
                      </a:pPr>
                      <a:r>
                        <a:rPr lang="en-US" sz="1600">
                          <a:effectLst/>
                          <a:latin typeface="Cambria"/>
                          <a:ea typeface="ＭＳ 明朝"/>
                          <a:cs typeface="Times New Roman"/>
                        </a:rPr>
                        <a:t>Kaplinsky (2006)</a:t>
                      </a:r>
                      <a:endParaRPr lang="en-US" sz="1600">
                        <a:effectLst/>
                        <a:latin typeface="Times New Roman"/>
                        <a:ea typeface="Times New Roman"/>
                        <a:cs typeface="Times New Roman"/>
                      </a:endParaRPr>
                    </a:p>
                  </a:txBody>
                  <a:tcPr marL="68580" marR="68580" marT="0" marB="0"/>
                </a:tc>
                <a:tc>
                  <a:txBody>
                    <a:bodyPr/>
                    <a:lstStyle/>
                    <a:p>
                      <a:endParaRPr lang="en-US" dirty="0"/>
                    </a:p>
                  </a:txBody>
                  <a:tcPr/>
                </a:tc>
              </a:tr>
              <a:tr h="417896">
                <a:tc>
                  <a:txBody>
                    <a:bodyPr/>
                    <a:lstStyle/>
                    <a:p>
                      <a:pPr marL="0" marR="0">
                        <a:spcBef>
                          <a:spcPts val="0"/>
                        </a:spcBef>
                        <a:spcAft>
                          <a:spcPts val="0"/>
                        </a:spcAft>
                      </a:pPr>
                      <a:r>
                        <a:rPr lang="en-US" sz="1600">
                          <a:effectLst/>
                          <a:latin typeface="Cambria"/>
                          <a:ea typeface="ＭＳ 明朝"/>
                          <a:cs typeface="Times New Roman"/>
                        </a:rPr>
                        <a:t>Blattman et al. (2007)</a:t>
                      </a:r>
                      <a:endParaRPr lang="en-US" sz="160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800" dirty="0">
                          <a:solidFill>
                            <a:srgbClr val="FF0000"/>
                          </a:solidFill>
                          <a:effectLst/>
                          <a:latin typeface="Cambria"/>
                          <a:ea typeface="ＭＳ 明朝"/>
                          <a:cs typeface="Times New Roman"/>
                        </a:rPr>
                        <a:t>*</a:t>
                      </a:r>
                      <a:r>
                        <a:rPr lang="en-US" sz="1800" dirty="0" err="1">
                          <a:solidFill>
                            <a:srgbClr val="FF0000"/>
                          </a:solidFill>
                          <a:effectLst/>
                          <a:latin typeface="Cambria"/>
                          <a:ea typeface="ＭＳ 明朝"/>
                          <a:cs typeface="Times New Roman"/>
                        </a:rPr>
                        <a:t>Corsetti</a:t>
                      </a:r>
                      <a:r>
                        <a:rPr lang="en-US" sz="1800" dirty="0">
                          <a:solidFill>
                            <a:srgbClr val="FF0000"/>
                          </a:solidFill>
                          <a:effectLst/>
                          <a:latin typeface="Cambria"/>
                          <a:ea typeface="ＭＳ 明朝"/>
                          <a:cs typeface="Times New Roman"/>
                        </a:rPr>
                        <a:t> et al. (2007)</a:t>
                      </a:r>
                      <a:endParaRPr lang="en-US" sz="1800" dirty="0">
                        <a:solidFill>
                          <a:srgbClr val="FF0000"/>
                        </a:solidFill>
                        <a:effectLst/>
                        <a:latin typeface="Times New Roman"/>
                        <a:ea typeface="Times New Roman"/>
                        <a:cs typeface="Times New Roman"/>
                      </a:endParaRPr>
                    </a:p>
                  </a:txBody>
                  <a:tcPr marL="68580" marR="68580" marT="0" marB="0"/>
                </a:tc>
              </a:tr>
              <a:tr h="417896">
                <a:tc>
                  <a:txBody>
                    <a:bodyPr/>
                    <a:lstStyle/>
                    <a:p>
                      <a:pPr marL="0" marR="0">
                        <a:spcBef>
                          <a:spcPts val="0"/>
                        </a:spcBef>
                        <a:spcAft>
                          <a:spcPts val="0"/>
                        </a:spcAft>
                      </a:pPr>
                      <a:r>
                        <a:rPr lang="en-US" sz="1600">
                          <a:effectLst/>
                          <a:latin typeface="Cambria"/>
                          <a:ea typeface="ＭＳ 明朝"/>
                          <a:cs typeface="Times New Roman"/>
                        </a:rPr>
                        <a:t> </a:t>
                      </a:r>
                      <a:endParaRPr lang="en-US" sz="160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800" dirty="0">
                          <a:solidFill>
                            <a:srgbClr val="FF0000"/>
                          </a:solidFill>
                          <a:effectLst/>
                          <a:latin typeface="Cambria"/>
                          <a:ea typeface="ＭＳ 明朝"/>
                          <a:cs typeface="Times New Roman"/>
                        </a:rPr>
                        <a:t>*Kehoe &amp; </a:t>
                      </a:r>
                      <a:r>
                        <a:rPr lang="en-US" sz="1800" dirty="0" err="1">
                          <a:solidFill>
                            <a:srgbClr val="FF0000"/>
                          </a:solidFill>
                          <a:effectLst/>
                          <a:latin typeface="Cambria"/>
                          <a:ea typeface="ＭＳ 明朝"/>
                          <a:cs typeface="Times New Roman"/>
                        </a:rPr>
                        <a:t>Ruhl</a:t>
                      </a:r>
                      <a:r>
                        <a:rPr lang="en-US" sz="1800" dirty="0">
                          <a:solidFill>
                            <a:srgbClr val="FF0000"/>
                          </a:solidFill>
                          <a:effectLst/>
                          <a:latin typeface="Cambria"/>
                          <a:ea typeface="ＭＳ 明朝"/>
                          <a:cs typeface="Times New Roman"/>
                        </a:rPr>
                        <a:t> (2008)</a:t>
                      </a:r>
                      <a:endParaRPr lang="en-US" sz="1800" dirty="0">
                        <a:solidFill>
                          <a:srgbClr val="FF0000"/>
                        </a:solidFill>
                        <a:effectLst/>
                        <a:latin typeface="Times New Roman"/>
                        <a:ea typeface="Times New Roman"/>
                        <a:cs typeface="Times New Roman"/>
                      </a:endParaRPr>
                    </a:p>
                  </a:txBody>
                  <a:tcPr marL="68580" marR="68580" marT="0" marB="0"/>
                </a:tc>
              </a:tr>
              <a:tr h="417896">
                <a:tc>
                  <a:txBody>
                    <a:bodyPr/>
                    <a:lstStyle/>
                    <a:p>
                      <a:pPr marL="0" marR="0">
                        <a:spcBef>
                          <a:spcPts val="0"/>
                        </a:spcBef>
                        <a:spcAft>
                          <a:spcPts val="0"/>
                        </a:spcAft>
                      </a:pPr>
                      <a:r>
                        <a:rPr lang="en-US" sz="1600" dirty="0">
                          <a:solidFill>
                            <a:srgbClr val="FF0000"/>
                          </a:solidFill>
                          <a:effectLst/>
                          <a:latin typeface="Cambria"/>
                          <a:ea typeface="ＭＳ 明朝"/>
                          <a:cs typeface="Times New Roman"/>
                        </a:rPr>
                        <a:t>*</a:t>
                      </a:r>
                      <a:r>
                        <a:rPr lang="en-US" sz="1600" dirty="0" err="1">
                          <a:solidFill>
                            <a:srgbClr val="FF0000"/>
                          </a:solidFill>
                          <a:effectLst/>
                          <a:latin typeface="Cambria"/>
                          <a:ea typeface="ＭＳ 明朝"/>
                          <a:cs typeface="Times New Roman"/>
                        </a:rPr>
                        <a:t>Aghion</a:t>
                      </a:r>
                      <a:r>
                        <a:rPr lang="en-US" sz="1600" dirty="0">
                          <a:solidFill>
                            <a:srgbClr val="FF0000"/>
                          </a:solidFill>
                          <a:effectLst/>
                          <a:latin typeface="Cambria"/>
                          <a:ea typeface="ＭＳ 明朝"/>
                          <a:cs typeface="Times New Roman"/>
                        </a:rPr>
                        <a:t> et al. (2009)</a:t>
                      </a:r>
                      <a:r>
                        <a:rPr lang="en-US" sz="1600" dirty="0">
                          <a:effectLst/>
                          <a:latin typeface="Cambria"/>
                          <a:ea typeface="ＭＳ 明朝"/>
                          <a:cs typeface="Times New Roman"/>
                        </a:rPr>
                        <a:t>, </a:t>
                      </a:r>
                      <a:r>
                        <a:rPr lang="en-US" sz="1600" dirty="0" err="1">
                          <a:effectLst/>
                          <a:latin typeface="Cambria"/>
                          <a:ea typeface="ＭＳ 明朝"/>
                          <a:cs typeface="Times New Roman"/>
                        </a:rPr>
                        <a:t>Epifani</a:t>
                      </a:r>
                      <a:r>
                        <a:rPr lang="en-US" sz="1600" dirty="0">
                          <a:effectLst/>
                          <a:latin typeface="Cambria"/>
                          <a:ea typeface="ＭＳ 明朝"/>
                          <a:cs typeface="Times New Roman"/>
                        </a:rPr>
                        <a:t> &amp; </a:t>
                      </a:r>
                      <a:r>
                        <a:rPr lang="en-US" sz="1600" dirty="0" err="1">
                          <a:effectLst/>
                          <a:latin typeface="Cambria"/>
                          <a:ea typeface="ＭＳ 明朝"/>
                          <a:cs typeface="Times New Roman"/>
                        </a:rPr>
                        <a:t>Gancia</a:t>
                      </a:r>
                      <a:r>
                        <a:rPr lang="en-US" sz="1600" dirty="0">
                          <a:effectLst/>
                          <a:latin typeface="Cambria"/>
                          <a:ea typeface="ＭＳ 明朝"/>
                          <a:cs typeface="Times New Roman"/>
                        </a:rPr>
                        <a:t> (2009), </a:t>
                      </a:r>
                      <a:r>
                        <a:rPr lang="en-US" sz="1600" dirty="0" err="1">
                          <a:effectLst/>
                          <a:latin typeface="Cambria"/>
                          <a:ea typeface="ＭＳ 明朝"/>
                          <a:cs typeface="Times New Roman"/>
                        </a:rPr>
                        <a:t>Spatafora</a:t>
                      </a:r>
                      <a:r>
                        <a:rPr lang="en-US" sz="1600" dirty="0">
                          <a:effectLst/>
                          <a:latin typeface="Cambria"/>
                          <a:ea typeface="ＭＳ 明朝"/>
                          <a:cs typeface="Times New Roman"/>
                        </a:rPr>
                        <a:t> &amp; </a:t>
                      </a:r>
                      <a:r>
                        <a:rPr lang="en-US" sz="1600" dirty="0" err="1">
                          <a:effectLst/>
                          <a:latin typeface="Cambria"/>
                          <a:ea typeface="ＭＳ 明朝"/>
                          <a:cs typeface="Times New Roman"/>
                        </a:rPr>
                        <a:t>Tytell</a:t>
                      </a:r>
                      <a:r>
                        <a:rPr lang="en-US" sz="1600" dirty="0">
                          <a:effectLst/>
                          <a:latin typeface="Cambria"/>
                          <a:ea typeface="ＭＳ 明朝"/>
                          <a:cs typeface="Times New Roman"/>
                        </a:rPr>
                        <a:t> (2009)</a:t>
                      </a:r>
                      <a:endParaRPr lang="en-US" sz="1600" dirty="0">
                        <a:effectLst/>
                        <a:latin typeface="Times New Roman"/>
                        <a:ea typeface="Times New Roman"/>
                        <a:cs typeface="Times New Roman"/>
                      </a:endParaRPr>
                    </a:p>
                  </a:txBody>
                  <a:tcPr marL="68580" marR="68580" marT="0" marB="0"/>
                </a:tc>
                <a:tc>
                  <a:txBody>
                    <a:bodyPr/>
                    <a:lstStyle/>
                    <a:p>
                      <a:endParaRPr lang="en-US" dirty="0"/>
                    </a:p>
                  </a:txBody>
                  <a:tcPr/>
                </a:tc>
              </a:tr>
              <a:tr h="417896">
                <a:tc>
                  <a:txBody>
                    <a:bodyPr/>
                    <a:lstStyle/>
                    <a:p>
                      <a:pPr marL="0" marR="0">
                        <a:spcBef>
                          <a:spcPts val="0"/>
                        </a:spcBef>
                        <a:spcAft>
                          <a:spcPts val="0"/>
                        </a:spcAft>
                      </a:pPr>
                      <a:endParaRPr lang="en-US" sz="1600" dirty="0">
                        <a:solidFill>
                          <a:srgbClr val="FF0000"/>
                        </a:solidFill>
                        <a:effectLst/>
                        <a:latin typeface="Times New Roman"/>
                        <a:ea typeface="Times New Roman"/>
                        <a:cs typeface="Times New Roman"/>
                      </a:endParaRPr>
                    </a:p>
                  </a:txBody>
                  <a:tcPr marL="68580" marR="68580" marT="0" marB="0"/>
                </a:tc>
                <a:tc>
                  <a:txBody>
                    <a:bodyPr/>
                    <a:lstStyle/>
                    <a:p>
                      <a:endParaRPr lang="en-US" dirty="0"/>
                    </a:p>
                  </a:txBody>
                  <a:tcPr/>
                </a:tc>
              </a:tr>
            </a:tbl>
          </a:graphicData>
        </a:graphic>
      </p:graphicFrame>
      <p:sp>
        <p:nvSpPr>
          <p:cNvPr id="4" name="Slide Number Placeholder 3"/>
          <p:cNvSpPr>
            <a:spLocks noGrp="1"/>
          </p:cNvSpPr>
          <p:nvPr>
            <p:ph type="sldNum" sz="quarter" idx="10"/>
          </p:nvPr>
        </p:nvSpPr>
        <p:spPr/>
        <p:txBody>
          <a:bodyPr/>
          <a:lstStyle/>
          <a:p>
            <a:fld id="{6934DB79-9026-674A-8CB3-9EAE7ABF02E6}" type="slidenum">
              <a:rPr lang="en-US" smtClean="0"/>
              <a:pPr/>
              <a:t>72</a:t>
            </a:fld>
            <a:endParaRPr lang="en-US"/>
          </a:p>
        </p:txBody>
      </p:sp>
    </p:spTree>
    <p:extLst>
      <p:ext uri="{BB962C8B-B14F-4D97-AF65-F5344CB8AC3E}">
        <p14:creationId xmlns:p14="http://schemas.microsoft.com/office/powerpoint/2010/main" val="8479320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05089739"/>
              </p:ext>
            </p:extLst>
          </p:nvPr>
        </p:nvGraphicFramePr>
        <p:xfrm>
          <a:off x="1447800" y="735601"/>
          <a:ext cx="7239000" cy="3500384"/>
        </p:xfrm>
        <a:graphic>
          <a:graphicData uri="http://schemas.openxmlformats.org/drawingml/2006/table">
            <a:tbl>
              <a:tblPr firstRow="1" bandRow="1">
                <a:tableStyleId>{5C22544A-7EE6-4342-B048-85BDC9FD1C3A}</a:tableStyleId>
              </a:tblPr>
              <a:tblGrid>
                <a:gridCol w="3619500"/>
                <a:gridCol w="3619500"/>
              </a:tblGrid>
              <a:tr h="474454">
                <a:tc>
                  <a:txBody>
                    <a:bodyPr/>
                    <a:lstStyle/>
                    <a:p>
                      <a:pPr algn="ctr"/>
                      <a:r>
                        <a:rPr lang="en-US" sz="4000" i="1" dirty="0" smtClean="0"/>
                        <a:t>P</a:t>
                      </a:r>
                      <a:r>
                        <a:rPr lang="en-US" sz="4000" i="1" baseline="-25000" dirty="0" smtClean="0"/>
                        <a:t>X</a:t>
                      </a:r>
                      <a:r>
                        <a:rPr lang="en-US" sz="4000" dirty="0" smtClean="0"/>
                        <a:t>/</a:t>
                      </a:r>
                      <a:r>
                        <a:rPr lang="en-US" sz="4000" i="1" dirty="0" smtClean="0"/>
                        <a:t>P</a:t>
                      </a:r>
                      <a:r>
                        <a:rPr lang="en-US" sz="4000" i="1" baseline="-25000" dirty="0" smtClean="0"/>
                        <a:t>M </a:t>
                      </a:r>
                      <a:endParaRPr lang="en-US" sz="4000" dirty="0"/>
                    </a:p>
                  </a:txBody>
                  <a:tcPr/>
                </a:tc>
                <a:tc>
                  <a:txBody>
                    <a:bodyPr/>
                    <a:lstStyle/>
                    <a:p>
                      <a:pPr algn="ctr"/>
                      <a:r>
                        <a:rPr lang="en-US" sz="4000" i="1" dirty="0" smtClean="0"/>
                        <a:t>P</a:t>
                      </a:r>
                      <a:r>
                        <a:rPr lang="en-US" sz="4000" i="1" baseline="-25000" dirty="0" smtClean="0"/>
                        <a:t>M</a:t>
                      </a:r>
                      <a:r>
                        <a:rPr lang="en-US" sz="4000" dirty="0" smtClean="0"/>
                        <a:t>/</a:t>
                      </a:r>
                      <a:r>
                        <a:rPr lang="en-US" sz="4000" i="1" dirty="0" smtClean="0"/>
                        <a:t>P</a:t>
                      </a:r>
                      <a:r>
                        <a:rPr lang="en-US" sz="4000" i="1" baseline="-25000" dirty="0" smtClean="0"/>
                        <a:t>MX</a:t>
                      </a:r>
                      <a:endParaRPr lang="en-US" sz="4000" dirty="0"/>
                    </a:p>
                  </a:txBody>
                  <a:tcPr/>
                </a:tc>
              </a:tr>
              <a:tr h="417896">
                <a:tc>
                  <a:txBody>
                    <a:bodyPr/>
                    <a:lstStyle/>
                    <a:p>
                      <a:r>
                        <a:rPr lang="en-US" sz="3200" b="1" dirty="0" smtClean="0"/>
                        <a:t>2010s</a:t>
                      </a:r>
                      <a:endParaRPr lang="en-US" sz="3200" b="1" dirty="0"/>
                    </a:p>
                  </a:txBody>
                  <a:tcPr/>
                </a:tc>
                <a:tc>
                  <a:txBody>
                    <a:bodyPr/>
                    <a:lstStyle/>
                    <a:p>
                      <a:endParaRPr lang="en-US" dirty="0"/>
                    </a:p>
                  </a:txBody>
                  <a:tcPr/>
                </a:tc>
              </a:tr>
              <a:tr h="41789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effectLst/>
                          <a:latin typeface="Cambria"/>
                          <a:ea typeface="ＭＳ 明朝"/>
                          <a:cs typeface="Times New Roman"/>
                        </a:rPr>
                        <a:t>*</a:t>
                      </a:r>
                      <a:r>
                        <a:rPr lang="en-US" sz="1800" dirty="0" err="1" smtClean="0">
                          <a:solidFill>
                            <a:srgbClr val="FF0000"/>
                          </a:solidFill>
                          <a:effectLst/>
                          <a:latin typeface="Cambria"/>
                          <a:ea typeface="ＭＳ 明朝"/>
                          <a:cs typeface="Times New Roman"/>
                        </a:rPr>
                        <a:t>Choudhri</a:t>
                      </a:r>
                      <a:r>
                        <a:rPr lang="en-US" sz="1800" dirty="0" smtClean="0">
                          <a:solidFill>
                            <a:srgbClr val="FF0000"/>
                          </a:solidFill>
                          <a:effectLst/>
                          <a:latin typeface="Cambria"/>
                          <a:ea typeface="ＭＳ 明朝"/>
                          <a:cs typeface="Times New Roman"/>
                        </a:rPr>
                        <a:t> &amp; </a:t>
                      </a:r>
                      <a:r>
                        <a:rPr lang="en-US" sz="1800" dirty="0" err="1" smtClean="0">
                          <a:solidFill>
                            <a:srgbClr val="FF0000"/>
                          </a:solidFill>
                          <a:effectLst/>
                          <a:latin typeface="Cambria"/>
                          <a:ea typeface="ＭＳ 明朝"/>
                          <a:cs typeface="Times New Roman"/>
                        </a:rPr>
                        <a:t>Schembri</a:t>
                      </a:r>
                      <a:r>
                        <a:rPr lang="en-US" sz="1800" dirty="0" smtClean="0">
                          <a:solidFill>
                            <a:srgbClr val="FF0000"/>
                          </a:solidFill>
                          <a:effectLst/>
                          <a:latin typeface="Cambria"/>
                          <a:ea typeface="ＭＳ 明朝"/>
                          <a:cs typeface="Times New Roman"/>
                        </a:rPr>
                        <a:t> (2010)</a:t>
                      </a:r>
                      <a:endParaRPr lang="en-US" sz="1800" dirty="0" smtClean="0">
                        <a:solidFill>
                          <a:srgbClr val="FF0000"/>
                        </a:solidFill>
                        <a:effectLst/>
                        <a:latin typeface="Times New Roman"/>
                        <a:ea typeface="Times New Roman"/>
                        <a:cs typeface="Times New Roman"/>
                      </a:endParaRPr>
                    </a:p>
                  </a:txBody>
                  <a:tcPr marL="68580" marR="68580" marT="0" marB="0"/>
                </a:tc>
                <a:tc>
                  <a:txBody>
                    <a:bodyPr/>
                    <a:lstStyle/>
                    <a:p>
                      <a:endParaRPr lang="en-US" dirty="0"/>
                    </a:p>
                  </a:txBody>
                  <a:tcPr/>
                </a:tc>
              </a:tr>
              <a:tr h="417896">
                <a:tc>
                  <a:txBody>
                    <a:bodyPr/>
                    <a:lstStyle/>
                    <a:p>
                      <a:pPr marL="0" marR="0">
                        <a:spcBef>
                          <a:spcPts val="0"/>
                        </a:spcBef>
                        <a:spcAft>
                          <a:spcPts val="0"/>
                        </a:spcAft>
                      </a:pPr>
                      <a:r>
                        <a:rPr lang="en-US" sz="1800" dirty="0">
                          <a:solidFill>
                            <a:srgbClr val="FF0000"/>
                          </a:solidFill>
                          <a:effectLst/>
                          <a:latin typeface="Cambria"/>
                          <a:ea typeface="ＭＳ 明朝"/>
                          <a:cs typeface="Times New Roman"/>
                        </a:rPr>
                        <a:t>*</a:t>
                      </a:r>
                      <a:r>
                        <a:rPr lang="en-US" sz="1800" dirty="0" err="1">
                          <a:solidFill>
                            <a:srgbClr val="FF0000"/>
                          </a:solidFill>
                          <a:effectLst/>
                          <a:latin typeface="Cambria"/>
                          <a:ea typeface="ＭＳ 明朝"/>
                          <a:cs typeface="Times New Roman"/>
                        </a:rPr>
                        <a:t>Crucini</a:t>
                      </a:r>
                      <a:r>
                        <a:rPr lang="en-US" sz="1800" dirty="0">
                          <a:solidFill>
                            <a:srgbClr val="FF0000"/>
                          </a:solidFill>
                          <a:effectLst/>
                          <a:latin typeface="Cambria"/>
                          <a:ea typeface="ＭＳ 明朝"/>
                          <a:cs typeface="Times New Roman"/>
                        </a:rPr>
                        <a:t> et al. (2011)</a:t>
                      </a:r>
                      <a:endParaRPr lang="en-US" sz="1800" dirty="0">
                        <a:solidFill>
                          <a:srgbClr val="FF0000"/>
                        </a:solidFill>
                        <a:effectLst/>
                        <a:latin typeface="Times New Roman"/>
                        <a:ea typeface="Times New Roman"/>
                        <a:cs typeface="Times New Roman"/>
                      </a:endParaRPr>
                    </a:p>
                  </a:txBody>
                  <a:tcPr marL="68580" marR="68580" marT="0" marB="0"/>
                </a:tc>
                <a:tc>
                  <a:txBody>
                    <a:bodyPr/>
                    <a:lstStyle/>
                    <a:p>
                      <a:endParaRPr lang="en-US" dirty="0"/>
                    </a:p>
                  </a:txBody>
                  <a:tcPr/>
                </a:tc>
              </a:tr>
              <a:tr h="417896">
                <a:tc>
                  <a:txBody>
                    <a:bodyPr/>
                    <a:lstStyle/>
                    <a:p>
                      <a:pPr marL="0" marR="0">
                        <a:spcBef>
                          <a:spcPts val="0"/>
                        </a:spcBef>
                        <a:spcAft>
                          <a:spcPts val="0"/>
                        </a:spcAft>
                      </a:pPr>
                      <a:r>
                        <a:rPr lang="en-US" sz="1800" dirty="0">
                          <a:solidFill>
                            <a:srgbClr val="FF0000"/>
                          </a:solidFill>
                          <a:effectLst/>
                          <a:latin typeface="Cambria"/>
                          <a:ea typeface="ＭＳ 明朝"/>
                          <a:cs typeface="Times New Roman"/>
                        </a:rPr>
                        <a:t>*</a:t>
                      </a:r>
                      <a:r>
                        <a:rPr lang="en-US" sz="1800" dirty="0" err="1">
                          <a:solidFill>
                            <a:srgbClr val="FF0000"/>
                          </a:solidFill>
                          <a:effectLst/>
                          <a:latin typeface="Cambria"/>
                          <a:ea typeface="ＭＳ 明朝"/>
                          <a:cs typeface="Times New Roman"/>
                        </a:rPr>
                        <a:t>Aizenman</a:t>
                      </a:r>
                      <a:r>
                        <a:rPr lang="en-US" sz="1800" dirty="0">
                          <a:solidFill>
                            <a:srgbClr val="FF0000"/>
                          </a:solidFill>
                          <a:effectLst/>
                          <a:latin typeface="Cambria"/>
                          <a:ea typeface="ＭＳ 明朝"/>
                          <a:cs typeface="Times New Roman"/>
                        </a:rPr>
                        <a:t> et al. (2012)</a:t>
                      </a:r>
                      <a:r>
                        <a:rPr lang="en-US" sz="1800" dirty="0">
                          <a:effectLst/>
                          <a:latin typeface="Cambria"/>
                          <a:ea typeface="ＭＳ 明朝"/>
                          <a:cs typeface="Times New Roman"/>
                        </a:rPr>
                        <a:t>, Hanson (2012)</a:t>
                      </a:r>
                      <a:endParaRPr lang="en-US" sz="1800" dirty="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800" dirty="0">
                          <a:solidFill>
                            <a:srgbClr val="FF0000"/>
                          </a:solidFill>
                          <a:effectLst/>
                          <a:latin typeface="Cambria"/>
                          <a:ea typeface="ＭＳ 明朝"/>
                          <a:cs typeface="Times New Roman"/>
                        </a:rPr>
                        <a:t>*</a:t>
                      </a:r>
                      <a:r>
                        <a:rPr lang="en-US" sz="1800" dirty="0" err="1">
                          <a:solidFill>
                            <a:srgbClr val="FF0000"/>
                          </a:solidFill>
                          <a:effectLst/>
                          <a:latin typeface="Cambria"/>
                          <a:ea typeface="ＭＳ 明朝"/>
                          <a:cs typeface="Times New Roman"/>
                        </a:rPr>
                        <a:t>Berka</a:t>
                      </a:r>
                      <a:r>
                        <a:rPr lang="en-US" sz="1800" dirty="0">
                          <a:solidFill>
                            <a:srgbClr val="FF0000"/>
                          </a:solidFill>
                          <a:effectLst/>
                          <a:latin typeface="Cambria"/>
                          <a:ea typeface="ＭＳ 明朝"/>
                          <a:cs typeface="Times New Roman"/>
                        </a:rPr>
                        <a:t> et al. (2012)</a:t>
                      </a:r>
                      <a:endParaRPr lang="en-US" sz="1800" dirty="0">
                        <a:solidFill>
                          <a:srgbClr val="FF0000"/>
                        </a:solidFill>
                        <a:effectLst/>
                        <a:latin typeface="Times New Roman"/>
                        <a:ea typeface="Times New Roman"/>
                        <a:cs typeface="Times New Roman"/>
                      </a:endParaRPr>
                    </a:p>
                  </a:txBody>
                  <a:tcPr marL="68580" marR="68580" marT="0" marB="0"/>
                </a:tc>
              </a:tr>
              <a:tr h="417896">
                <a:tc>
                  <a:txBody>
                    <a:bodyPr/>
                    <a:lstStyle/>
                    <a:p>
                      <a:pPr marL="0" marR="0">
                        <a:spcBef>
                          <a:spcPts val="0"/>
                        </a:spcBef>
                        <a:spcAft>
                          <a:spcPts val="0"/>
                        </a:spcAft>
                      </a:pPr>
                      <a:r>
                        <a:rPr lang="en-US" sz="1800">
                          <a:effectLst/>
                          <a:latin typeface="Cambria"/>
                          <a:ea typeface="ＭＳ 明朝"/>
                          <a:cs typeface="Times New Roman"/>
                        </a:rPr>
                        <a:t>Feenstra et al. (2013)</a:t>
                      </a:r>
                      <a:endParaRPr lang="en-US" sz="180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800" dirty="0">
                          <a:solidFill>
                            <a:srgbClr val="FF0000"/>
                          </a:solidFill>
                          <a:effectLst/>
                          <a:latin typeface="Cambria"/>
                          <a:ea typeface="ＭＳ 明朝"/>
                          <a:cs typeface="Times New Roman"/>
                        </a:rPr>
                        <a:t>*Jacob &amp; </a:t>
                      </a:r>
                      <a:r>
                        <a:rPr lang="en-US" sz="1800" dirty="0" err="1">
                          <a:solidFill>
                            <a:srgbClr val="FF0000"/>
                          </a:solidFill>
                          <a:effectLst/>
                          <a:latin typeface="Cambria"/>
                          <a:ea typeface="ＭＳ 明朝"/>
                          <a:cs typeface="Times New Roman"/>
                        </a:rPr>
                        <a:t>Peersman</a:t>
                      </a:r>
                      <a:r>
                        <a:rPr lang="en-US" sz="1800" dirty="0">
                          <a:solidFill>
                            <a:srgbClr val="FF0000"/>
                          </a:solidFill>
                          <a:effectLst/>
                          <a:latin typeface="Cambria"/>
                          <a:ea typeface="ＭＳ 明朝"/>
                          <a:cs typeface="Times New Roman"/>
                        </a:rPr>
                        <a:t>  (2013)</a:t>
                      </a:r>
                      <a:endParaRPr lang="en-US" sz="1800" dirty="0">
                        <a:solidFill>
                          <a:srgbClr val="FF0000"/>
                        </a:solidFill>
                        <a:effectLst/>
                        <a:latin typeface="Times New Roman"/>
                        <a:ea typeface="Times New Roman"/>
                        <a:cs typeface="Times New Roman"/>
                      </a:endParaRPr>
                    </a:p>
                  </a:txBody>
                  <a:tcPr marL="68580" marR="68580" marT="0" marB="0"/>
                </a:tc>
              </a:tr>
              <a:tr h="417896">
                <a:tc>
                  <a:txBody>
                    <a:bodyPr/>
                    <a:lstStyle/>
                    <a:p>
                      <a:pPr marL="0" marR="0">
                        <a:spcBef>
                          <a:spcPts val="0"/>
                        </a:spcBef>
                        <a:spcAft>
                          <a:spcPts val="0"/>
                        </a:spcAft>
                      </a:pPr>
                      <a:r>
                        <a:rPr lang="en-US" sz="1800" dirty="0" err="1">
                          <a:effectLst/>
                          <a:latin typeface="Cambria"/>
                          <a:ea typeface="ＭＳ 明朝"/>
                          <a:cs typeface="Times New Roman"/>
                        </a:rPr>
                        <a:t>Caliendo</a:t>
                      </a:r>
                      <a:r>
                        <a:rPr lang="en-US" sz="1800" dirty="0">
                          <a:effectLst/>
                          <a:latin typeface="Cambria"/>
                          <a:ea typeface="ＭＳ 明朝"/>
                          <a:cs typeface="Times New Roman"/>
                        </a:rPr>
                        <a:t> &amp; </a:t>
                      </a:r>
                      <a:r>
                        <a:rPr lang="en-US" sz="1800" dirty="0" err="1">
                          <a:effectLst/>
                          <a:latin typeface="Cambria"/>
                          <a:ea typeface="ＭＳ 明朝"/>
                          <a:cs typeface="Times New Roman"/>
                        </a:rPr>
                        <a:t>Parro</a:t>
                      </a:r>
                      <a:r>
                        <a:rPr lang="en-US" sz="1800" dirty="0">
                          <a:effectLst/>
                          <a:latin typeface="Cambria"/>
                          <a:ea typeface="ＭＳ 明朝"/>
                          <a:cs typeface="Times New Roman"/>
                        </a:rPr>
                        <a:t> (2015)</a:t>
                      </a:r>
                      <a:endParaRPr lang="en-US" sz="1800" dirty="0">
                        <a:effectLst/>
                        <a:latin typeface="Times New Roman"/>
                        <a:ea typeface="Times New Roman"/>
                        <a:cs typeface="Times New Roman"/>
                      </a:endParaRPr>
                    </a:p>
                  </a:txBody>
                  <a:tcPr marL="68580" marR="68580" marT="0" marB="0"/>
                </a:tc>
                <a:tc>
                  <a:txBody>
                    <a:bodyPr/>
                    <a:lstStyle/>
                    <a:p>
                      <a:endParaRPr lang="en-US" dirty="0"/>
                    </a:p>
                  </a:txBody>
                  <a:tcPr/>
                </a:tc>
              </a:tr>
            </a:tbl>
          </a:graphicData>
        </a:graphic>
      </p:graphicFrame>
      <p:sp>
        <p:nvSpPr>
          <p:cNvPr id="4" name="Slide Number Placeholder 3"/>
          <p:cNvSpPr>
            <a:spLocks noGrp="1"/>
          </p:cNvSpPr>
          <p:nvPr>
            <p:ph type="sldNum" sz="quarter" idx="10"/>
          </p:nvPr>
        </p:nvSpPr>
        <p:spPr/>
        <p:txBody>
          <a:bodyPr/>
          <a:lstStyle/>
          <a:p>
            <a:fld id="{6934DB79-9026-674A-8CB3-9EAE7ABF02E6}" type="slidenum">
              <a:rPr lang="en-US" smtClean="0"/>
              <a:pPr/>
              <a:t>73</a:t>
            </a:fld>
            <a:endParaRPr lang="en-US"/>
          </a:p>
        </p:txBody>
      </p:sp>
    </p:spTree>
    <p:extLst>
      <p:ext uri="{BB962C8B-B14F-4D97-AF65-F5344CB8AC3E}">
        <p14:creationId xmlns:p14="http://schemas.microsoft.com/office/powerpoint/2010/main" val="39880045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4875"/>
            <a:ext cx="7239000" cy="1127125"/>
          </a:xfrm>
        </p:spPr>
        <p:txBody>
          <a:bodyPr/>
          <a:lstStyle/>
          <a:p>
            <a:pPr algn="ctr"/>
            <a:r>
              <a:rPr lang="en-US" dirty="0" smtClean="0"/>
              <a:t>Origins </a:t>
            </a:r>
            <a:r>
              <a:rPr lang="en-US" dirty="0"/>
              <a:t>of </a:t>
            </a:r>
            <a:r>
              <a:rPr lang="en-US" dirty="0" smtClean="0"/>
              <a:t>“</a:t>
            </a:r>
            <a:r>
              <a:rPr lang="en-US" dirty="0"/>
              <a:t>Terms of Trade</a:t>
            </a:r>
            <a:r>
              <a:rPr lang="en-US" dirty="0" smtClean="0"/>
              <a:t>”</a:t>
            </a:r>
            <a:endParaRPr lang="en-US" dirty="0"/>
          </a:p>
        </p:txBody>
      </p:sp>
      <p:sp>
        <p:nvSpPr>
          <p:cNvPr id="3" name="Content Placeholder 2"/>
          <p:cNvSpPr>
            <a:spLocks noGrp="1"/>
          </p:cNvSpPr>
          <p:nvPr>
            <p:ph idx="1"/>
          </p:nvPr>
        </p:nvSpPr>
        <p:spPr>
          <a:xfrm>
            <a:off x="1370838" y="1269181"/>
            <a:ext cx="7239000" cy="5096779"/>
          </a:xfrm>
        </p:spPr>
        <p:txBody>
          <a:bodyPr/>
          <a:lstStyle/>
          <a:p>
            <a:r>
              <a:rPr lang="en-US" dirty="0" smtClean="0"/>
              <a:t>One of the first that I noticed was:</a:t>
            </a:r>
          </a:p>
          <a:p>
            <a:pPr lvl="1"/>
            <a:r>
              <a:rPr lang="en-US" dirty="0"/>
              <a:t>Backus, David K., </a:t>
            </a:r>
            <a:r>
              <a:rPr lang="en-US" dirty="0" smtClean="0"/>
              <a:t>Patrick J. Kehoe, </a:t>
            </a:r>
            <a:r>
              <a:rPr lang="en-US" dirty="0"/>
              <a:t>and Finn E. </a:t>
            </a:r>
            <a:r>
              <a:rPr lang="en-US" dirty="0" err="1"/>
              <a:t>Kydland</a:t>
            </a:r>
            <a:r>
              <a:rPr lang="en-US" dirty="0"/>
              <a:t>. 1994. "Dynamics of the Trade Balance and the Terms of Trade: The J-Curve?" </a:t>
            </a:r>
            <a:r>
              <a:rPr lang="en-US" i="1" dirty="0"/>
              <a:t>American Economic Review</a:t>
            </a:r>
            <a:r>
              <a:rPr lang="en-US" dirty="0"/>
              <a:t> </a:t>
            </a:r>
            <a:endParaRPr lang="en-US" dirty="0" smtClean="0"/>
          </a:p>
          <a:p>
            <a:pPr marL="914400" lvl="2" indent="0">
              <a:buNone/>
            </a:pPr>
            <a:r>
              <a:rPr lang="en-US" dirty="0"/>
              <a:t>“The terms of trade, in this paper, is the </a:t>
            </a:r>
            <a:r>
              <a:rPr lang="en-US" dirty="0">
                <a:solidFill>
                  <a:srgbClr val="FF0000"/>
                </a:solidFill>
              </a:rPr>
              <a:t>relative price of imports to exports</a:t>
            </a:r>
            <a:r>
              <a:rPr lang="en-US" dirty="0" smtClean="0"/>
              <a:t>…”</a:t>
            </a:r>
          </a:p>
          <a:p>
            <a:pPr lvl="1"/>
            <a:endParaRPr lang="en-US" dirty="0"/>
          </a:p>
          <a:p>
            <a:pPr lvl="2"/>
            <a:endParaRPr lang="en-US" dirty="0" smtClean="0"/>
          </a:p>
          <a:p>
            <a:pPr lvl="2"/>
            <a:endParaRPr lang="en-US" sz="700" dirty="0" smtClean="0"/>
          </a:p>
          <a:p>
            <a:pPr lvl="1"/>
            <a:endParaRPr lang="en-US" sz="20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74</a:t>
            </a:fld>
            <a:endParaRPr lang="en-US"/>
          </a:p>
        </p:txBody>
      </p:sp>
      <p:pic>
        <p:nvPicPr>
          <p:cNvPr id="5" name="Picture 4"/>
          <p:cNvPicPr>
            <a:picLocks noChangeAspect="1"/>
          </p:cNvPicPr>
          <p:nvPr/>
        </p:nvPicPr>
        <p:blipFill>
          <a:blip r:embed="rId2"/>
          <a:stretch>
            <a:fillRect/>
          </a:stretch>
        </p:blipFill>
        <p:spPr>
          <a:xfrm>
            <a:off x="2176677" y="4830186"/>
            <a:ext cx="1488158" cy="1681425"/>
          </a:xfrm>
          <a:prstGeom prst="rect">
            <a:avLst/>
          </a:prstGeom>
        </p:spPr>
      </p:pic>
      <p:pic>
        <p:nvPicPr>
          <p:cNvPr id="7" name="Picture 6"/>
          <p:cNvPicPr>
            <a:picLocks noChangeAspect="1"/>
          </p:cNvPicPr>
          <p:nvPr/>
        </p:nvPicPr>
        <p:blipFill>
          <a:blip r:embed="rId3"/>
          <a:stretch>
            <a:fillRect/>
          </a:stretch>
        </p:blipFill>
        <p:spPr>
          <a:xfrm>
            <a:off x="5503470" y="4830186"/>
            <a:ext cx="1724861" cy="1701965"/>
          </a:xfrm>
          <a:prstGeom prst="rect">
            <a:avLst/>
          </a:prstGeom>
        </p:spPr>
      </p:pic>
      <p:pic>
        <p:nvPicPr>
          <p:cNvPr id="9" name="Picture 8"/>
          <p:cNvPicPr>
            <a:picLocks noChangeAspect="1"/>
          </p:cNvPicPr>
          <p:nvPr/>
        </p:nvPicPr>
        <p:blipFill>
          <a:blip r:embed="rId4"/>
          <a:stretch>
            <a:fillRect/>
          </a:stretch>
        </p:blipFill>
        <p:spPr>
          <a:xfrm>
            <a:off x="3940427" y="4830187"/>
            <a:ext cx="1245293" cy="1690040"/>
          </a:xfrm>
          <a:prstGeom prst="rect">
            <a:avLst/>
          </a:prstGeom>
        </p:spPr>
      </p:pic>
    </p:spTree>
    <p:extLst>
      <p:ext uri="{BB962C8B-B14F-4D97-AF65-F5344CB8AC3E}">
        <p14:creationId xmlns:p14="http://schemas.microsoft.com/office/powerpoint/2010/main" val="227990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4875"/>
            <a:ext cx="7239000" cy="1127125"/>
          </a:xfrm>
        </p:spPr>
        <p:txBody>
          <a:bodyPr/>
          <a:lstStyle/>
          <a:p>
            <a:pPr algn="ctr"/>
            <a:r>
              <a:rPr lang="en-US" dirty="0" smtClean="0"/>
              <a:t>Meaning of “</a:t>
            </a:r>
            <a:r>
              <a:rPr lang="en-US" dirty="0"/>
              <a:t>Terms of Trade</a:t>
            </a:r>
            <a:r>
              <a:rPr lang="en-US" dirty="0" smtClean="0"/>
              <a:t>”</a:t>
            </a:r>
            <a:endParaRPr lang="en-US" dirty="0"/>
          </a:p>
        </p:txBody>
      </p:sp>
      <p:sp>
        <p:nvSpPr>
          <p:cNvPr id="3" name="Content Placeholder 2"/>
          <p:cNvSpPr>
            <a:spLocks noGrp="1"/>
          </p:cNvSpPr>
          <p:nvPr>
            <p:ph idx="1"/>
          </p:nvPr>
        </p:nvSpPr>
        <p:spPr>
          <a:xfrm>
            <a:off x="1390079" y="1403888"/>
            <a:ext cx="7239000" cy="4936736"/>
          </a:xfrm>
        </p:spPr>
        <p:txBody>
          <a:bodyPr/>
          <a:lstStyle/>
          <a:p>
            <a:r>
              <a:rPr lang="en-US" sz="2800" dirty="0" smtClean="0"/>
              <a:t>Why the difference?</a:t>
            </a:r>
          </a:p>
          <a:p>
            <a:pPr lvl="1"/>
            <a:r>
              <a:rPr lang="en-US" sz="2400" dirty="0" err="1" smtClean="0"/>
              <a:t>Obstfeld</a:t>
            </a:r>
            <a:r>
              <a:rPr lang="en-US" sz="2400" dirty="0" smtClean="0"/>
              <a:t> e-mail:	</a:t>
            </a:r>
          </a:p>
          <a:p>
            <a:pPr lvl="2"/>
            <a:r>
              <a:rPr lang="en-US" sz="2000" dirty="0" smtClean="0"/>
              <a:t>“I </a:t>
            </a:r>
            <a:r>
              <a:rPr lang="en-US" sz="2000" dirty="0"/>
              <a:t>suspect this comes from the monetary approach to the exchange rate/bop. Monetary neutrality means that when the money stock rises, all prices rise, including that of foreign exchange. Easy to remember</a:t>
            </a:r>
            <a:r>
              <a:rPr lang="en-US" sz="2000" dirty="0" smtClean="0"/>
              <a:t>.” </a:t>
            </a:r>
          </a:p>
          <a:p>
            <a:pPr lvl="1"/>
            <a:r>
              <a:rPr lang="en-US" sz="2400" dirty="0" err="1" smtClean="0"/>
              <a:t>Itskhoki</a:t>
            </a:r>
            <a:r>
              <a:rPr lang="en-US" sz="2400" dirty="0" smtClean="0"/>
              <a:t> e-mail:</a:t>
            </a:r>
          </a:p>
          <a:p>
            <a:pPr lvl="2"/>
            <a:r>
              <a:rPr lang="en-US" sz="2000" dirty="0" smtClean="0"/>
              <a:t>“</a:t>
            </a:r>
            <a:r>
              <a:rPr lang="en-US" sz="2000" dirty="0"/>
              <a:t>In International Macro, it is convenient to have nominal and real exchange rates and the terms of trade to be positively correlated</a:t>
            </a:r>
            <a:r>
              <a:rPr lang="en-US" sz="2000" dirty="0" smtClean="0"/>
              <a:t>.”</a:t>
            </a:r>
            <a:endParaRPr lang="en-US" sz="2000" dirty="0"/>
          </a:p>
          <a:p>
            <a:pPr lvl="2"/>
            <a:endParaRPr lang="en-US" sz="2000" dirty="0" smtClean="0"/>
          </a:p>
          <a:p>
            <a:pPr lvl="2"/>
            <a:endParaRPr lang="en-US" sz="600" dirty="0" smtClean="0"/>
          </a:p>
          <a:p>
            <a:pPr lvl="1"/>
            <a:endParaRPr lang="en-US" sz="18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75</a:t>
            </a:fld>
            <a:endParaRPr lang="en-US"/>
          </a:p>
        </p:txBody>
      </p:sp>
      <p:pic>
        <p:nvPicPr>
          <p:cNvPr id="6" name="Picture 5"/>
          <p:cNvPicPr>
            <a:picLocks noChangeAspect="1"/>
          </p:cNvPicPr>
          <p:nvPr/>
        </p:nvPicPr>
        <p:blipFill>
          <a:blip r:embed="rId2"/>
          <a:stretch>
            <a:fillRect/>
          </a:stretch>
        </p:blipFill>
        <p:spPr>
          <a:xfrm>
            <a:off x="482600" y="1841500"/>
            <a:ext cx="1346200" cy="2032000"/>
          </a:xfrm>
          <a:prstGeom prst="rect">
            <a:avLst/>
          </a:prstGeom>
        </p:spPr>
      </p:pic>
      <p:pic>
        <p:nvPicPr>
          <p:cNvPr id="5" name="Picture 4"/>
          <p:cNvPicPr>
            <a:picLocks noChangeAspect="1"/>
          </p:cNvPicPr>
          <p:nvPr/>
        </p:nvPicPr>
        <p:blipFill>
          <a:blip r:embed="rId3"/>
          <a:stretch>
            <a:fillRect/>
          </a:stretch>
        </p:blipFill>
        <p:spPr>
          <a:xfrm>
            <a:off x="0" y="4445000"/>
            <a:ext cx="2286000" cy="1778000"/>
          </a:xfrm>
          <a:prstGeom prst="rect">
            <a:avLst/>
          </a:prstGeom>
        </p:spPr>
      </p:pic>
      <p:sp>
        <p:nvSpPr>
          <p:cNvPr id="8" name="Rectangle 7"/>
          <p:cNvSpPr/>
          <p:nvPr/>
        </p:nvSpPr>
        <p:spPr>
          <a:xfrm>
            <a:off x="0" y="4368800"/>
            <a:ext cx="508000" cy="1917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816100" y="4419600"/>
            <a:ext cx="508000" cy="1917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292793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4875"/>
            <a:ext cx="7239000" cy="1127125"/>
          </a:xfrm>
        </p:spPr>
        <p:txBody>
          <a:bodyPr/>
          <a:lstStyle/>
          <a:p>
            <a:pPr algn="ctr"/>
            <a:r>
              <a:rPr lang="en-US" dirty="0" smtClean="0"/>
              <a:t>Meaning of “</a:t>
            </a:r>
            <a:r>
              <a:rPr lang="en-US" dirty="0"/>
              <a:t>Terms of Trade</a:t>
            </a:r>
            <a:r>
              <a:rPr lang="en-US" dirty="0" smtClean="0"/>
              <a:t>”</a:t>
            </a:r>
            <a:endParaRPr lang="en-US" dirty="0"/>
          </a:p>
        </p:txBody>
      </p:sp>
      <p:sp>
        <p:nvSpPr>
          <p:cNvPr id="3" name="Content Placeholder 2"/>
          <p:cNvSpPr>
            <a:spLocks noGrp="1"/>
          </p:cNvSpPr>
          <p:nvPr>
            <p:ph idx="1"/>
          </p:nvPr>
        </p:nvSpPr>
        <p:spPr>
          <a:xfrm>
            <a:off x="1390079" y="1403888"/>
            <a:ext cx="7239000" cy="4881336"/>
          </a:xfrm>
        </p:spPr>
        <p:txBody>
          <a:bodyPr/>
          <a:lstStyle/>
          <a:p>
            <a:r>
              <a:rPr lang="en-US" sz="2800" dirty="0" smtClean="0"/>
              <a:t>Why I prefer </a:t>
            </a:r>
            <a:r>
              <a:rPr lang="en-US" sz="2800" i="1" dirty="0"/>
              <a:t>P</a:t>
            </a:r>
            <a:r>
              <a:rPr lang="en-US" sz="2800" i="1" baseline="-25000" dirty="0"/>
              <a:t>X</a:t>
            </a:r>
            <a:r>
              <a:rPr lang="en-US" sz="2800" dirty="0"/>
              <a:t>/</a:t>
            </a:r>
            <a:r>
              <a:rPr lang="en-US" sz="2800" i="1" dirty="0"/>
              <a:t>P</a:t>
            </a:r>
            <a:r>
              <a:rPr lang="en-US" sz="2800" i="1" baseline="-25000" dirty="0"/>
              <a:t>M </a:t>
            </a:r>
            <a:endParaRPr lang="en-US" sz="2800" dirty="0" smtClean="0"/>
          </a:p>
          <a:p>
            <a:pPr marL="914400" lvl="1" indent="-457200">
              <a:buFont typeface="+mj-lt"/>
              <a:buAutoNum type="arabicPeriod"/>
            </a:pPr>
            <a:r>
              <a:rPr lang="en-US" sz="2400" dirty="0" smtClean="0"/>
              <a:t>It’s what I’ve always done.</a:t>
            </a:r>
          </a:p>
          <a:p>
            <a:pPr marL="914400" lvl="1" indent="-457200">
              <a:buFont typeface="+mj-lt"/>
              <a:buAutoNum type="arabicPeriod"/>
            </a:pPr>
            <a:r>
              <a:rPr lang="en-US" sz="2400" dirty="0" smtClean="0"/>
              <a:t>As Viner said, it feels right to have a rise in the terms of trade be associated with rising welfare.</a:t>
            </a:r>
          </a:p>
          <a:p>
            <a:pPr marL="914400" lvl="1" indent="-457200">
              <a:buFont typeface="+mj-lt"/>
              <a:buAutoNum type="arabicPeriod"/>
            </a:pPr>
            <a:r>
              <a:rPr lang="en-US" sz="2400" dirty="0" smtClean="0"/>
              <a:t>Most countries export far fewer products than they import, often relying on only one.  With </a:t>
            </a:r>
            <a:r>
              <a:rPr lang="en-US" sz="2400" i="1" dirty="0"/>
              <a:t>P</a:t>
            </a:r>
            <a:r>
              <a:rPr lang="en-US" sz="2400" i="1" baseline="-25000" dirty="0"/>
              <a:t>X</a:t>
            </a:r>
            <a:r>
              <a:rPr lang="en-US" sz="2400" dirty="0"/>
              <a:t>/</a:t>
            </a:r>
            <a:r>
              <a:rPr lang="en-US" sz="2400" i="1" dirty="0" smtClean="0"/>
              <a:t>P</a:t>
            </a:r>
            <a:r>
              <a:rPr lang="en-US" sz="2400" i="1" baseline="-25000" dirty="0" smtClean="0"/>
              <a:t>M </a:t>
            </a:r>
            <a:r>
              <a:rPr lang="en-US" sz="2400" dirty="0" smtClean="0"/>
              <a:t>the terms of trade is the price of that product, not an index of prices of all others.</a:t>
            </a:r>
            <a:endParaRPr lang="en-US" sz="2400" dirty="0"/>
          </a:p>
          <a:p>
            <a:pPr lvl="2"/>
            <a:endParaRPr lang="en-US" sz="2000" dirty="0" smtClean="0"/>
          </a:p>
          <a:p>
            <a:pPr lvl="2"/>
            <a:endParaRPr lang="en-US" sz="600" dirty="0" smtClean="0"/>
          </a:p>
          <a:p>
            <a:pPr lvl="1"/>
            <a:endParaRPr lang="en-US" sz="18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76</a:t>
            </a:fld>
            <a:endParaRPr lang="en-US"/>
          </a:p>
        </p:txBody>
      </p:sp>
      <p:pic>
        <p:nvPicPr>
          <p:cNvPr id="7" name="Picture 6"/>
          <p:cNvPicPr>
            <a:picLocks noChangeAspect="1"/>
          </p:cNvPicPr>
          <p:nvPr/>
        </p:nvPicPr>
        <p:blipFill>
          <a:blip r:embed="rId2"/>
          <a:stretch>
            <a:fillRect/>
          </a:stretch>
        </p:blipFill>
        <p:spPr>
          <a:xfrm>
            <a:off x="190500" y="2006600"/>
            <a:ext cx="1193800" cy="1498600"/>
          </a:xfrm>
          <a:prstGeom prst="rect">
            <a:avLst/>
          </a:prstGeom>
        </p:spPr>
      </p:pic>
    </p:spTree>
    <p:extLst>
      <p:ext uri="{BB962C8B-B14F-4D97-AF65-F5344CB8AC3E}">
        <p14:creationId xmlns:p14="http://schemas.microsoft.com/office/powerpoint/2010/main" val="417999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4875"/>
            <a:ext cx="7239000" cy="1127125"/>
          </a:xfrm>
        </p:spPr>
        <p:txBody>
          <a:bodyPr/>
          <a:lstStyle/>
          <a:p>
            <a:pPr algn="ctr"/>
            <a:r>
              <a:rPr lang="en-US" dirty="0" smtClean="0"/>
              <a:t>Origins </a:t>
            </a:r>
            <a:r>
              <a:rPr lang="en-US" dirty="0"/>
              <a:t>of </a:t>
            </a:r>
            <a:r>
              <a:rPr lang="en-US" dirty="0" smtClean="0"/>
              <a:t>“</a:t>
            </a:r>
            <a:r>
              <a:rPr lang="en-US" dirty="0"/>
              <a:t>Terms of Trade</a:t>
            </a:r>
            <a:r>
              <a:rPr lang="en-US" dirty="0" smtClean="0"/>
              <a:t>”</a:t>
            </a:r>
            <a:endParaRPr lang="en-US" dirty="0"/>
          </a:p>
        </p:txBody>
      </p:sp>
      <p:sp>
        <p:nvSpPr>
          <p:cNvPr id="3" name="Content Placeholder 2"/>
          <p:cNvSpPr>
            <a:spLocks noGrp="1"/>
          </p:cNvSpPr>
          <p:nvPr>
            <p:ph idx="1"/>
          </p:nvPr>
        </p:nvSpPr>
        <p:spPr>
          <a:xfrm>
            <a:off x="1390079" y="1692544"/>
            <a:ext cx="7239000" cy="4431983"/>
          </a:xfrm>
        </p:spPr>
        <p:txBody>
          <a:bodyPr/>
          <a:lstStyle/>
          <a:p>
            <a:r>
              <a:rPr lang="en-US" dirty="0" smtClean="0"/>
              <a:t>Because of this ambiguity in meaning, it is best </a:t>
            </a:r>
          </a:p>
          <a:p>
            <a:pPr lvl="1"/>
            <a:r>
              <a:rPr lang="en-US" u="sng" dirty="0" smtClean="0"/>
              <a:t>Not</a:t>
            </a:r>
            <a:r>
              <a:rPr lang="en-US" dirty="0" smtClean="0"/>
              <a:t> to say that the terms of trade “rises” or “falls”</a:t>
            </a:r>
          </a:p>
          <a:p>
            <a:pPr lvl="1"/>
            <a:r>
              <a:rPr lang="en-US" dirty="0" smtClean="0"/>
              <a:t>Better to say it “improves” or “deteriorates”</a:t>
            </a:r>
          </a:p>
          <a:p>
            <a:pPr marL="457200" lvl="1" indent="0">
              <a:buNone/>
            </a:pPr>
            <a:endParaRPr lang="en-US" u="sng" dirty="0"/>
          </a:p>
          <a:p>
            <a:pPr lvl="2"/>
            <a:endParaRPr lang="en-US" dirty="0" smtClean="0"/>
          </a:p>
          <a:p>
            <a:pPr lvl="2"/>
            <a:endParaRPr lang="en-US" sz="700" dirty="0" smtClean="0"/>
          </a:p>
          <a:p>
            <a:pPr lvl="1"/>
            <a:endParaRPr lang="en-US" sz="20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77</a:t>
            </a:fld>
            <a:endParaRPr lang="en-US"/>
          </a:p>
        </p:txBody>
      </p:sp>
    </p:spTree>
    <p:extLst>
      <p:ext uri="{BB962C8B-B14F-4D97-AF65-F5344CB8AC3E}">
        <p14:creationId xmlns:p14="http://schemas.microsoft.com/office/powerpoint/2010/main" val="260523144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969841"/>
          </a:xfrm>
          <a:ln w="127000">
            <a:solidFill>
              <a:schemeClr val="tx1"/>
            </a:solidFill>
          </a:ln>
        </p:spPr>
        <p:txBody>
          <a:bodyPr/>
          <a:lstStyle/>
          <a:p>
            <a:pPr algn="ctr">
              <a:lnSpc>
                <a:spcPct val="140000"/>
              </a:lnSpc>
            </a:pPr>
            <a:r>
              <a:rPr lang="en-US" dirty="0" smtClean="0"/>
              <a:t>Topics Skipped for Grinnell</a:t>
            </a:r>
            <a:endParaRPr lang="en-US"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78</a:t>
            </a:fld>
            <a:endParaRPr lang="en-US"/>
          </a:p>
        </p:txBody>
      </p:sp>
      <p:sp>
        <p:nvSpPr>
          <p:cNvPr id="5" name="Content Placeholder 2"/>
          <p:cNvSpPr>
            <a:spLocks noGrp="1"/>
          </p:cNvSpPr>
          <p:nvPr>
            <p:ph idx="1"/>
          </p:nvPr>
        </p:nvSpPr>
        <p:spPr>
          <a:xfrm>
            <a:off x="1377379" y="3407044"/>
            <a:ext cx="7239000" cy="1403461"/>
          </a:xfrm>
        </p:spPr>
        <p:txBody>
          <a:bodyPr/>
          <a:lstStyle/>
          <a:p>
            <a:pPr lvl="1"/>
            <a:r>
              <a:rPr lang="en-US" sz="1800" dirty="0" smtClean="0"/>
              <a:t>Dixit-Stiglitz </a:t>
            </a:r>
            <a:r>
              <a:rPr lang="en-US" sz="1800" dirty="0" smtClean="0"/>
              <a:t>utility</a:t>
            </a:r>
          </a:p>
          <a:p>
            <a:pPr lvl="1"/>
            <a:r>
              <a:rPr lang="en-US" sz="1800" dirty="0" smtClean="0"/>
              <a:t>Lerner </a:t>
            </a:r>
            <a:r>
              <a:rPr lang="en-US" sz="1800" dirty="0" smtClean="0"/>
              <a:t>diagram</a:t>
            </a:r>
          </a:p>
          <a:p>
            <a:pPr lvl="1"/>
            <a:r>
              <a:rPr lang="en-US" sz="1800" dirty="0" smtClean="0"/>
              <a:t>Marshall-Lerner condition</a:t>
            </a:r>
          </a:p>
          <a:p>
            <a:endParaRPr lang="en-US" sz="2000" dirty="0"/>
          </a:p>
        </p:txBody>
      </p:sp>
    </p:spTree>
    <p:extLst>
      <p:ext uri="{BB962C8B-B14F-4D97-AF65-F5344CB8AC3E}">
        <p14:creationId xmlns:p14="http://schemas.microsoft.com/office/powerpoint/2010/main" val="95869532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981200"/>
          </a:xfrm>
          <a:ln w="127000">
            <a:solidFill>
              <a:schemeClr val="tx1"/>
            </a:solidFill>
          </a:ln>
        </p:spPr>
        <p:txBody>
          <a:bodyPr/>
          <a:lstStyle/>
          <a:p>
            <a:pPr algn="ctr">
              <a:lnSpc>
                <a:spcPct val="140000"/>
              </a:lnSpc>
            </a:pPr>
            <a:r>
              <a:rPr lang="en-US" dirty="0" smtClean="0"/>
              <a:t>Origins </a:t>
            </a:r>
            <a:r>
              <a:rPr lang="en-US" dirty="0"/>
              <a:t>of </a:t>
            </a:r>
            <a:r>
              <a:rPr lang="en-US" dirty="0" smtClean="0"/>
              <a:t/>
            </a:r>
            <a:br>
              <a:rPr lang="en-US" dirty="0" smtClean="0"/>
            </a:br>
            <a:r>
              <a:rPr lang="en-US" dirty="0" smtClean="0"/>
              <a:t>“Dixit-Stiglitz utility”</a:t>
            </a:r>
            <a:endParaRPr lang="en-US"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79</a:t>
            </a:fld>
            <a:endParaRPr lang="en-US"/>
          </a:p>
        </p:txBody>
      </p:sp>
    </p:spTree>
    <p:extLst>
      <p:ext uri="{BB962C8B-B14F-4D97-AF65-F5344CB8AC3E}">
        <p14:creationId xmlns:p14="http://schemas.microsoft.com/office/powerpoint/2010/main" val="166319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105400" y="3657600"/>
            <a:ext cx="1524000" cy="2022117"/>
          </a:xfrm>
          <a:prstGeom prst="rect">
            <a:avLst/>
          </a:prstGeom>
        </p:spPr>
      </p:pic>
      <p:sp>
        <p:nvSpPr>
          <p:cNvPr id="2" name="Title 1"/>
          <p:cNvSpPr>
            <a:spLocks noGrp="1"/>
          </p:cNvSpPr>
          <p:nvPr>
            <p:ph type="title"/>
          </p:nvPr>
        </p:nvSpPr>
        <p:spPr>
          <a:xfrm>
            <a:off x="1447800" y="685800"/>
            <a:ext cx="7239000" cy="1127125"/>
          </a:xfrm>
        </p:spPr>
        <p:txBody>
          <a:bodyPr/>
          <a:lstStyle/>
          <a:p>
            <a:r>
              <a:rPr lang="en-US" dirty="0" smtClean="0"/>
              <a:t>Origins </a:t>
            </a:r>
            <a:r>
              <a:rPr lang="en-US" dirty="0"/>
              <a:t>of </a:t>
            </a:r>
            <a:r>
              <a:rPr lang="en-US" dirty="0" smtClean="0"/>
              <a:t>“CES function”</a:t>
            </a:r>
            <a:endParaRPr lang="en-US" dirty="0"/>
          </a:p>
        </p:txBody>
      </p:sp>
      <p:sp>
        <p:nvSpPr>
          <p:cNvPr id="3" name="Content Placeholder 2"/>
          <p:cNvSpPr>
            <a:spLocks noGrp="1"/>
          </p:cNvSpPr>
          <p:nvPr>
            <p:ph idx="1"/>
          </p:nvPr>
        </p:nvSpPr>
        <p:spPr>
          <a:xfrm>
            <a:off x="1390079" y="1692544"/>
            <a:ext cx="7239000" cy="2012859"/>
          </a:xfrm>
        </p:spPr>
        <p:txBody>
          <a:bodyPr/>
          <a:lstStyle/>
          <a:p>
            <a:r>
              <a:rPr lang="en-US" sz="2400" dirty="0" smtClean="0"/>
              <a:t>Arrow</a:t>
            </a:r>
            <a:r>
              <a:rPr lang="en-US" sz="2400" dirty="0"/>
              <a:t>, K.J., H.B. </a:t>
            </a:r>
            <a:r>
              <a:rPr lang="en-US" sz="2400" dirty="0" err="1"/>
              <a:t>Chenery</a:t>
            </a:r>
            <a:r>
              <a:rPr lang="en-US" sz="2400" dirty="0"/>
              <a:t>, B.S. </a:t>
            </a:r>
            <a:r>
              <a:rPr lang="en-US" sz="2400" dirty="0" err="1"/>
              <a:t>Minhas</a:t>
            </a:r>
            <a:r>
              <a:rPr lang="en-US" sz="2400" dirty="0"/>
              <a:t>, and R.M. Solow. 1961. "Capital-Labor Substitution and Economic Efficiency," </a:t>
            </a:r>
            <a:r>
              <a:rPr lang="en-US" sz="2400" i="1" dirty="0"/>
              <a:t>Review of Economics and Statistics</a:t>
            </a:r>
            <a:r>
              <a:rPr lang="en-US" sz="2400" dirty="0"/>
              <a:t> 43(3), (August), pp. 225-250</a:t>
            </a:r>
            <a:r>
              <a:rPr lang="en-US" sz="2400" dirty="0" smtClean="0"/>
              <a:t>.</a:t>
            </a:r>
          </a:p>
          <a:p>
            <a:endParaRPr lang="en-US" sz="20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8</a:t>
            </a:fld>
            <a:endParaRPr lang="en-US"/>
          </a:p>
        </p:txBody>
      </p:sp>
      <p:pic>
        <p:nvPicPr>
          <p:cNvPr id="5" name="Picture 4"/>
          <p:cNvPicPr>
            <a:picLocks noChangeAspect="1"/>
          </p:cNvPicPr>
          <p:nvPr/>
        </p:nvPicPr>
        <p:blipFill>
          <a:blip r:embed="rId3"/>
          <a:stretch>
            <a:fillRect/>
          </a:stretch>
        </p:blipFill>
        <p:spPr>
          <a:xfrm>
            <a:off x="1296429" y="3663845"/>
            <a:ext cx="1625600" cy="2032000"/>
          </a:xfrm>
          <a:prstGeom prst="rect">
            <a:avLst/>
          </a:prstGeom>
        </p:spPr>
      </p:pic>
      <p:pic>
        <p:nvPicPr>
          <p:cNvPr id="6" name="Picture 5"/>
          <p:cNvPicPr>
            <a:picLocks noChangeAspect="1"/>
          </p:cNvPicPr>
          <p:nvPr/>
        </p:nvPicPr>
        <p:blipFill>
          <a:blip r:embed="rId4"/>
          <a:stretch>
            <a:fillRect/>
          </a:stretch>
        </p:blipFill>
        <p:spPr>
          <a:xfrm>
            <a:off x="3295145" y="3663846"/>
            <a:ext cx="1168400" cy="2032000"/>
          </a:xfrm>
          <a:prstGeom prst="rect">
            <a:avLst/>
          </a:prstGeom>
        </p:spPr>
      </p:pic>
      <p:pic>
        <p:nvPicPr>
          <p:cNvPr id="7" name="Picture 6"/>
          <p:cNvPicPr>
            <a:picLocks noChangeAspect="1"/>
          </p:cNvPicPr>
          <p:nvPr/>
        </p:nvPicPr>
        <p:blipFill>
          <a:blip r:embed="rId5"/>
          <a:stretch>
            <a:fillRect/>
          </a:stretch>
        </p:blipFill>
        <p:spPr>
          <a:xfrm>
            <a:off x="6972347" y="3656316"/>
            <a:ext cx="1458535" cy="2051065"/>
          </a:xfrm>
          <a:prstGeom prst="rect">
            <a:avLst/>
          </a:prstGeom>
        </p:spPr>
      </p:pic>
    </p:spTree>
    <p:extLst>
      <p:ext uri="{BB962C8B-B14F-4D97-AF65-F5344CB8AC3E}">
        <p14:creationId xmlns:p14="http://schemas.microsoft.com/office/powerpoint/2010/main" val="25958969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80</a:t>
            </a:fld>
            <a:endParaRPr lang="en-US"/>
          </a:p>
        </p:txBody>
      </p:sp>
      <p:sp>
        <p:nvSpPr>
          <p:cNvPr id="5" name="Title 1"/>
          <p:cNvSpPr>
            <a:spLocks noGrp="1"/>
          </p:cNvSpPr>
          <p:nvPr>
            <p:ph type="title"/>
          </p:nvPr>
        </p:nvSpPr>
        <p:spPr>
          <a:xfrm>
            <a:off x="1447800" y="685800"/>
            <a:ext cx="7239000" cy="1127125"/>
          </a:xfrm>
        </p:spPr>
        <p:txBody>
          <a:bodyPr/>
          <a:lstStyle/>
          <a:p>
            <a:pPr algn="ctr"/>
            <a:r>
              <a:rPr lang="en-US" sz="3600" dirty="0" smtClean="0"/>
              <a:t>Origins </a:t>
            </a:r>
            <a:r>
              <a:rPr lang="en-US" sz="3600" dirty="0"/>
              <a:t>of “Dixit-Stiglitz utility”</a:t>
            </a:r>
          </a:p>
        </p:txBody>
      </p:sp>
      <p:sp>
        <p:nvSpPr>
          <p:cNvPr id="7" name="TextBox 6"/>
          <p:cNvSpPr txBox="1"/>
          <p:nvPr/>
        </p:nvSpPr>
        <p:spPr>
          <a:xfrm>
            <a:off x="1676400" y="4419600"/>
            <a:ext cx="4495800" cy="584776"/>
          </a:xfrm>
          <a:prstGeom prst="rect">
            <a:avLst/>
          </a:prstGeom>
          <a:noFill/>
        </p:spPr>
        <p:txBody>
          <a:bodyPr wrap="square" rtlCol="0">
            <a:spAutoFit/>
          </a:bodyPr>
          <a:lstStyle/>
          <a:p>
            <a:r>
              <a:rPr lang="en-US" sz="3200" dirty="0">
                <a:latin typeface="Cambria"/>
                <a:cs typeface="Cambria"/>
              </a:rPr>
              <a:t>w</a:t>
            </a:r>
            <a:r>
              <a:rPr lang="en-US" sz="3200" dirty="0" smtClean="0">
                <a:latin typeface="Cambria"/>
                <a:cs typeface="Cambria"/>
              </a:rPr>
              <a:t>here </a:t>
            </a:r>
            <a:r>
              <a:rPr lang="en-US" sz="3200" i="1" dirty="0" smtClean="0">
                <a:latin typeface="Cambria"/>
                <a:cs typeface="Cambria"/>
              </a:rPr>
              <a:t>n</a:t>
            </a:r>
            <a:r>
              <a:rPr lang="en-US" sz="3200" dirty="0" smtClean="0">
                <a:latin typeface="Cambria"/>
                <a:cs typeface="Cambria"/>
              </a:rPr>
              <a:t> is variable.</a:t>
            </a:r>
            <a:endParaRPr lang="en-US" sz="3200" dirty="0">
              <a:latin typeface="Cambria"/>
              <a:cs typeface="Cambria"/>
            </a:endParaRPr>
          </a:p>
        </p:txBody>
      </p:sp>
      <p:sp>
        <p:nvSpPr>
          <p:cNvPr id="9" name="Oval 8"/>
          <p:cNvSpPr/>
          <p:nvPr/>
        </p:nvSpPr>
        <p:spPr>
          <a:xfrm>
            <a:off x="1371600" y="4267200"/>
            <a:ext cx="4267200" cy="914400"/>
          </a:xfrm>
          <a:prstGeom prst="ellipse">
            <a:avLst/>
          </a:prstGeom>
          <a:noFill/>
          <a:ln w="254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572000" y="5029200"/>
            <a:ext cx="3810000" cy="954107"/>
          </a:xfrm>
          <a:prstGeom prst="rect">
            <a:avLst/>
          </a:prstGeom>
          <a:noFill/>
        </p:spPr>
        <p:txBody>
          <a:bodyPr wrap="square" rtlCol="0">
            <a:spAutoFit/>
          </a:bodyPr>
          <a:lstStyle/>
          <a:p>
            <a:r>
              <a:rPr lang="en-US" sz="2800" u="sng" dirty="0" smtClean="0">
                <a:solidFill>
                  <a:srgbClr val="007212"/>
                </a:solidFill>
              </a:rPr>
              <a:t>This</a:t>
            </a:r>
            <a:r>
              <a:rPr lang="en-US" sz="2800" dirty="0" smtClean="0">
                <a:solidFill>
                  <a:srgbClr val="007212"/>
                </a:solidFill>
              </a:rPr>
              <a:t> is the innovation.  The rest is just CES.</a:t>
            </a:r>
            <a:endParaRPr lang="en-US" sz="2800" u="sng" dirty="0">
              <a:solidFill>
                <a:srgbClr val="007212"/>
              </a:solidFill>
            </a:endParaRPr>
          </a:p>
        </p:txBody>
      </p:sp>
      <p:pic>
        <p:nvPicPr>
          <p:cNvPr id="11" name="Picture 10"/>
          <p:cNvPicPr>
            <a:picLocks noChangeAspect="1"/>
          </p:cNvPicPr>
          <p:nvPr/>
        </p:nvPicPr>
        <p:blipFill>
          <a:blip r:embed="rId2"/>
          <a:stretch>
            <a:fillRect/>
          </a:stretch>
        </p:blipFill>
        <p:spPr>
          <a:xfrm>
            <a:off x="1295400" y="2057400"/>
            <a:ext cx="6527800" cy="1854200"/>
          </a:xfrm>
          <a:prstGeom prst="rect">
            <a:avLst/>
          </a:prstGeom>
        </p:spPr>
      </p:pic>
    </p:spTree>
    <p:extLst>
      <p:ext uri="{BB962C8B-B14F-4D97-AF65-F5344CB8AC3E}">
        <p14:creationId xmlns:p14="http://schemas.microsoft.com/office/powerpoint/2010/main" val="146009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447800" y="3657600"/>
            <a:ext cx="6083300" cy="901700"/>
          </a:xfrm>
          <a:prstGeom prst="rect">
            <a:avLst/>
          </a:prstGeom>
        </p:spPr>
      </p:pic>
      <p:pic>
        <p:nvPicPr>
          <p:cNvPr id="6" name="Picture 5"/>
          <p:cNvPicPr>
            <a:picLocks noChangeAspect="1"/>
          </p:cNvPicPr>
          <p:nvPr/>
        </p:nvPicPr>
        <p:blipFill>
          <a:blip r:embed="rId3"/>
          <a:stretch>
            <a:fillRect/>
          </a:stretch>
        </p:blipFill>
        <p:spPr>
          <a:xfrm>
            <a:off x="1447800" y="2286000"/>
            <a:ext cx="7162800" cy="1435100"/>
          </a:xfrm>
          <a:prstGeom prst="rect">
            <a:avLst/>
          </a:prstGeom>
        </p:spPr>
      </p:pic>
      <p:sp>
        <p:nvSpPr>
          <p:cNvPr id="4" name="Slide Number Placeholder 3"/>
          <p:cNvSpPr>
            <a:spLocks noGrp="1"/>
          </p:cNvSpPr>
          <p:nvPr>
            <p:ph type="sldNum" sz="quarter" idx="10"/>
          </p:nvPr>
        </p:nvSpPr>
        <p:spPr/>
        <p:txBody>
          <a:bodyPr/>
          <a:lstStyle/>
          <a:p>
            <a:fld id="{6934DB79-9026-674A-8CB3-9EAE7ABF02E6}" type="slidenum">
              <a:rPr lang="en-US" smtClean="0"/>
              <a:pPr/>
              <a:t>81</a:t>
            </a:fld>
            <a:endParaRPr lang="en-US"/>
          </a:p>
        </p:txBody>
      </p:sp>
      <p:sp>
        <p:nvSpPr>
          <p:cNvPr id="5" name="Title 1"/>
          <p:cNvSpPr>
            <a:spLocks noGrp="1"/>
          </p:cNvSpPr>
          <p:nvPr>
            <p:ph type="title"/>
          </p:nvPr>
        </p:nvSpPr>
        <p:spPr>
          <a:xfrm>
            <a:off x="1447800" y="685800"/>
            <a:ext cx="7239000" cy="1127125"/>
          </a:xfrm>
        </p:spPr>
        <p:txBody>
          <a:bodyPr/>
          <a:lstStyle/>
          <a:p>
            <a:pPr algn="ctr"/>
            <a:r>
              <a:rPr lang="en-US" sz="3600" dirty="0" smtClean="0"/>
              <a:t>Origins </a:t>
            </a:r>
            <a:r>
              <a:rPr lang="en-US" sz="3600" dirty="0"/>
              <a:t>of “Dixit-Stiglitz utility”</a:t>
            </a:r>
          </a:p>
        </p:txBody>
      </p:sp>
      <p:sp>
        <p:nvSpPr>
          <p:cNvPr id="7" name="TextBox 6"/>
          <p:cNvSpPr txBox="1"/>
          <p:nvPr/>
        </p:nvSpPr>
        <p:spPr>
          <a:xfrm>
            <a:off x="1447800" y="1447800"/>
            <a:ext cx="7010400" cy="4832093"/>
          </a:xfrm>
          <a:prstGeom prst="rect">
            <a:avLst/>
          </a:prstGeom>
          <a:noFill/>
        </p:spPr>
        <p:txBody>
          <a:bodyPr wrap="square" rtlCol="0">
            <a:spAutoFit/>
          </a:bodyPr>
          <a:lstStyle/>
          <a:p>
            <a:r>
              <a:rPr lang="en-US" sz="2800" dirty="0" smtClean="0">
                <a:latin typeface="Cambria"/>
                <a:cs typeface="Cambria"/>
              </a:rPr>
              <a:t>The role of variety, </a:t>
            </a:r>
            <a:r>
              <a:rPr lang="en-US" sz="2800" i="1" dirty="0" smtClean="0">
                <a:latin typeface="Cambria"/>
                <a:cs typeface="Cambria"/>
              </a:rPr>
              <a:t>n</a:t>
            </a:r>
            <a:r>
              <a:rPr lang="en-US" sz="2800" dirty="0" smtClean="0">
                <a:latin typeface="Cambria"/>
                <a:cs typeface="Cambria"/>
              </a:rPr>
              <a:t>:</a:t>
            </a:r>
          </a:p>
          <a:p>
            <a:r>
              <a:rPr lang="en-US" sz="2800" dirty="0" smtClean="0">
                <a:latin typeface="Cambria"/>
                <a:cs typeface="Cambria"/>
              </a:rPr>
              <a:t>If </a:t>
            </a:r>
            <a:r>
              <a:rPr lang="en-US" sz="2800" i="1" dirty="0" smtClean="0">
                <a:latin typeface="Cambria"/>
                <a:cs typeface="Cambria"/>
              </a:rPr>
              <a:t>c</a:t>
            </a:r>
            <a:r>
              <a:rPr lang="en-US" sz="2800" i="1" baseline="-25000" dirty="0" smtClean="0">
                <a:latin typeface="Cambria"/>
                <a:cs typeface="Cambria"/>
              </a:rPr>
              <a:t>i</a:t>
            </a:r>
            <a:r>
              <a:rPr lang="en-US" sz="2800" dirty="0" smtClean="0">
                <a:latin typeface="Cambria"/>
                <a:cs typeface="Cambria"/>
              </a:rPr>
              <a:t> = </a:t>
            </a:r>
            <a:r>
              <a:rPr lang="en-US" sz="2800" i="1" dirty="0" smtClean="0">
                <a:latin typeface="Cambria"/>
                <a:cs typeface="Cambria"/>
              </a:rPr>
              <a:t>c</a:t>
            </a:r>
            <a:r>
              <a:rPr lang="en-US" sz="2800" dirty="0" smtClean="0">
                <a:latin typeface="Cambria"/>
                <a:cs typeface="Cambria"/>
              </a:rPr>
              <a:t>, </a:t>
            </a:r>
            <a:r>
              <a:rPr lang="en-US" sz="2800" i="1" dirty="0" err="1" smtClean="0">
                <a:latin typeface="Cambria"/>
                <a:cs typeface="Cambria"/>
              </a:rPr>
              <a:t>i</a:t>
            </a:r>
            <a:r>
              <a:rPr lang="en-US" sz="2800" dirty="0" smtClean="0">
                <a:latin typeface="Cambria"/>
                <a:cs typeface="Cambria"/>
              </a:rPr>
              <a:t>=1,…,</a:t>
            </a:r>
            <a:r>
              <a:rPr lang="en-US" sz="2800" i="1" dirty="0" smtClean="0">
                <a:latin typeface="Cambria"/>
                <a:cs typeface="Cambria"/>
              </a:rPr>
              <a:t>n,</a:t>
            </a:r>
          </a:p>
          <a:p>
            <a:endParaRPr lang="en-US" sz="2800" i="1" dirty="0" smtClean="0">
              <a:latin typeface="Cambria"/>
              <a:cs typeface="Cambria"/>
            </a:endParaRPr>
          </a:p>
          <a:p>
            <a:endParaRPr lang="en-US" sz="2800" i="1" dirty="0" smtClean="0">
              <a:latin typeface="Cambria"/>
              <a:cs typeface="Cambria"/>
            </a:endParaRPr>
          </a:p>
          <a:p>
            <a:endParaRPr lang="en-US" sz="2800" i="1" dirty="0" smtClean="0">
              <a:latin typeface="Cambria"/>
              <a:cs typeface="Cambria"/>
            </a:endParaRPr>
          </a:p>
          <a:p>
            <a:endParaRPr lang="en-US" sz="2800" i="1" dirty="0" smtClean="0">
              <a:latin typeface="Cambria"/>
              <a:cs typeface="Cambria"/>
            </a:endParaRPr>
          </a:p>
          <a:p>
            <a:endParaRPr lang="en-US" sz="2800" dirty="0" smtClean="0">
              <a:latin typeface="Cambria"/>
              <a:cs typeface="Cambria"/>
            </a:endParaRPr>
          </a:p>
          <a:p>
            <a:endParaRPr lang="en-US" sz="2800" dirty="0" smtClean="0">
              <a:latin typeface="Cambria"/>
              <a:cs typeface="Cambria"/>
            </a:endParaRPr>
          </a:p>
          <a:p>
            <a:r>
              <a:rPr lang="en-US" sz="2800" dirty="0" smtClean="0">
                <a:latin typeface="Cambria"/>
                <a:cs typeface="Cambria"/>
              </a:rPr>
              <a:t>Thus utility rises with </a:t>
            </a:r>
            <a:r>
              <a:rPr lang="en-US" sz="2800" i="1" dirty="0" smtClean="0">
                <a:latin typeface="Cambria"/>
                <a:cs typeface="Cambria"/>
              </a:rPr>
              <a:t>n – </a:t>
            </a:r>
            <a:endParaRPr lang="en-US" sz="2800" dirty="0" smtClean="0">
              <a:latin typeface="Cambria"/>
              <a:cs typeface="Cambria"/>
            </a:endParaRPr>
          </a:p>
          <a:p>
            <a:r>
              <a:rPr lang="en-US" sz="2800" dirty="0" smtClean="0">
                <a:latin typeface="Cambria"/>
                <a:cs typeface="Cambria"/>
              </a:rPr>
              <a:t>“Preference for Variety” –</a:t>
            </a:r>
          </a:p>
          <a:p>
            <a:r>
              <a:rPr lang="en-US" sz="2800" dirty="0" smtClean="0">
                <a:latin typeface="Cambria"/>
                <a:cs typeface="Cambria"/>
              </a:rPr>
              <a:t>and by more the smaller is </a:t>
            </a:r>
            <a:r>
              <a:rPr lang="en-US" sz="2800" i="1" dirty="0" err="1" smtClean="0">
                <a:latin typeface="Cambria"/>
                <a:cs typeface="Cambria"/>
              </a:rPr>
              <a:t>σ</a:t>
            </a:r>
            <a:r>
              <a:rPr lang="en-US" sz="2800" i="1" dirty="0" smtClean="0">
                <a:latin typeface="Cambria"/>
                <a:cs typeface="Cambria"/>
              </a:rPr>
              <a:t>.</a:t>
            </a:r>
            <a:r>
              <a:rPr lang="en-US" sz="2800" dirty="0" smtClean="0">
                <a:latin typeface="Cambria"/>
                <a:cs typeface="Cambria"/>
              </a:rPr>
              <a:t>  </a:t>
            </a:r>
            <a:endParaRPr lang="en-US" sz="2800" dirty="0">
              <a:latin typeface="Cambria"/>
              <a:cs typeface="Cambria"/>
            </a:endParaRPr>
          </a:p>
        </p:txBody>
      </p:sp>
    </p:spTree>
    <p:extLst>
      <p:ext uri="{BB962C8B-B14F-4D97-AF65-F5344CB8AC3E}">
        <p14:creationId xmlns:p14="http://schemas.microsoft.com/office/powerpoint/2010/main" val="59198988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0079" y="1692544"/>
            <a:ext cx="7239000" cy="2591479"/>
          </a:xfrm>
        </p:spPr>
        <p:txBody>
          <a:bodyPr/>
          <a:lstStyle/>
          <a:p>
            <a:r>
              <a:rPr lang="en-US" sz="2800" dirty="0" smtClean="0"/>
              <a:t>Due to:</a:t>
            </a:r>
          </a:p>
          <a:p>
            <a:pPr lvl="1"/>
            <a:r>
              <a:rPr lang="en-US" sz="2400" dirty="0" smtClean="0"/>
              <a:t>Dixit, Avinash K</a:t>
            </a:r>
            <a:r>
              <a:rPr lang="en-US" sz="2400" dirty="0"/>
              <a:t>. </a:t>
            </a:r>
            <a:r>
              <a:rPr lang="en-US" sz="2400" dirty="0" smtClean="0"/>
              <a:t>and Joseph E. Stiglitz.  </a:t>
            </a:r>
            <a:r>
              <a:rPr lang="en-US" sz="2400" dirty="0"/>
              <a:t>1977.  “Monopolistic Competition and Optimum Product Diversity,” </a:t>
            </a:r>
            <a:r>
              <a:rPr lang="en-US" sz="2400" i="1" dirty="0"/>
              <a:t>American Economic Review</a:t>
            </a:r>
            <a:r>
              <a:rPr lang="en-US" sz="2400" dirty="0"/>
              <a:t> 67(3), June, pp. 297-308. </a:t>
            </a:r>
            <a:endParaRPr lang="en-US" sz="2400" dirty="0" smtClean="0"/>
          </a:p>
          <a:p>
            <a:pPr lvl="1"/>
            <a:endParaRPr lang="en-US"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82</a:t>
            </a:fld>
            <a:endParaRPr lang="en-US"/>
          </a:p>
        </p:txBody>
      </p:sp>
      <p:sp>
        <p:nvSpPr>
          <p:cNvPr id="6" name="Title 1"/>
          <p:cNvSpPr txBox="1">
            <a:spLocks/>
          </p:cNvSpPr>
          <p:nvPr/>
        </p:nvSpPr>
        <p:spPr bwMode="auto">
          <a:xfrm>
            <a:off x="1447800" y="685800"/>
            <a:ext cx="7239000" cy="112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fontAlgn="base">
              <a:spcBef>
                <a:spcPct val="0"/>
              </a:spcBef>
              <a:spcAft>
                <a:spcPct val="0"/>
              </a:spcAft>
              <a:defRPr sz="4000" b="1" kern="1200">
                <a:solidFill>
                  <a:srgbClr val="002F52"/>
                </a:solidFill>
                <a:latin typeface="Palatino Linotype"/>
                <a:ea typeface="ＭＳ Ｐゴシック" charset="-128"/>
                <a:cs typeface="Palatino Linotype"/>
              </a:defRPr>
            </a:lvl1pPr>
            <a:lvl2pPr algn="l" defTabSz="457200" rtl="0" fontAlgn="base">
              <a:spcBef>
                <a:spcPct val="0"/>
              </a:spcBef>
              <a:spcAft>
                <a:spcPct val="0"/>
              </a:spcAft>
              <a:defRPr sz="4000" b="1">
                <a:solidFill>
                  <a:srgbClr val="002F52"/>
                </a:solidFill>
                <a:latin typeface="Palatino Linotype" pitchFamily="16" charset="0"/>
                <a:ea typeface="ＭＳ Ｐゴシック" charset="-128"/>
              </a:defRPr>
            </a:lvl2pPr>
            <a:lvl3pPr algn="l" defTabSz="457200" rtl="0" fontAlgn="base">
              <a:spcBef>
                <a:spcPct val="0"/>
              </a:spcBef>
              <a:spcAft>
                <a:spcPct val="0"/>
              </a:spcAft>
              <a:defRPr sz="4000" b="1">
                <a:solidFill>
                  <a:srgbClr val="002F52"/>
                </a:solidFill>
                <a:latin typeface="Palatino Linotype" pitchFamily="16" charset="0"/>
                <a:ea typeface="ＭＳ Ｐゴシック" charset="-128"/>
              </a:defRPr>
            </a:lvl3pPr>
            <a:lvl4pPr algn="l" defTabSz="457200" rtl="0" fontAlgn="base">
              <a:spcBef>
                <a:spcPct val="0"/>
              </a:spcBef>
              <a:spcAft>
                <a:spcPct val="0"/>
              </a:spcAft>
              <a:defRPr sz="4000" b="1">
                <a:solidFill>
                  <a:srgbClr val="002F52"/>
                </a:solidFill>
                <a:latin typeface="Palatino Linotype" pitchFamily="16" charset="0"/>
                <a:ea typeface="ＭＳ Ｐゴシック" charset="-128"/>
              </a:defRPr>
            </a:lvl4pPr>
            <a:lvl5pPr algn="l" defTabSz="457200" rtl="0" fontAlgn="base">
              <a:spcBef>
                <a:spcPct val="0"/>
              </a:spcBef>
              <a:spcAft>
                <a:spcPct val="0"/>
              </a:spcAft>
              <a:defRPr sz="4000" b="1">
                <a:solidFill>
                  <a:srgbClr val="002F52"/>
                </a:solidFill>
                <a:latin typeface="Palatino Linotype" pitchFamily="16" charset="0"/>
                <a:ea typeface="ＭＳ Ｐゴシック" charset="-128"/>
              </a:defRPr>
            </a:lvl5pPr>
            <a:lvl6pPr marL="457200" algn="l" defTabSz="457200" rtl="0" fontAlgn="base">
              <a:spcBef>
                <a:spcPct val="0"/>
              </a:spcBef>
              <a:spcAft>
                <a:spcPct val="0"/>
              </a:spcAft>
              <a:defRPr sz="4000" b="1">
                <a:solidFill>
                  <a:srgbClr val="002F52"/>
                </a:solidFill>
                <a:latin typeface="Palatino Linotype" pitchFamily="16" charset="0"/>
                <a:ea typeface="ＭＳ Ｐゴシック" charset="-128"/>
              </a:defRPr>
            </a:lvl6pPr>
            <a:lvl7pPr marL="914400" algn="l" defTabSz="457200" rtl="0" fontAlgn="base">
              <a:spcBef>
                <a:spcPct val="0"/>
              </a:spcBef>
              <a:spcAft>
                <a:spcPct val="0"/>
              </a:spcAft>
              <a:defRPr sz="4000" b="1">
                <a:solidFill>
                  <a:srgbClr val="002F52"/>
                </a:solidFill>
                <a:latin typeface="Palatino Linotype" pitchFamily="16" charset="0"/>
                <a:ea typeface="ＭＳ Ｐゴシック" charset="-128"/>
              </a:defRPr>
            </a:lvl7pPr>
            <a:lvl8pPr marL="1371600" algn="l" defTabSz="457200" rtl="0" fontAlgn="base">
              <a:spcBef>
                <a:spcPct val="0"/>
              </a:spcBef>
              <a:spcAft>
                <a:spcPct val="0"/>
              </a:spcAft>
              <a:defRPr sz="4000" b="1">
                <a:solidFill>
                  <a:srgbClr val="002F52"/>
                </a:solidFill>
                <a:latin typeface="Palatino Linotype" pitchFamily="16" charset="0"/>
                <a:ea typeface="ＭＳ Ｐゴシック" charset="-128"/>
              </a:defRPr>
            </a:lvl8pPr>
            <a:lvl9pPr marL="1828800" algn="l" defTabSz="457200" rtl="0" fontAlgn="base">
              <a:spcBef>
                <a:spcPct val="0"/>
              </a:spcBef>
              <a:spcAft>
                <a:spcPct val="0"/>
              </a:spcAft>
              <a:defRPr sz="4000" b="1">
                <a:solidFill>
                  <a:srgbClr val="002F52"/>
                </a:solidFill>
                <a:latin typeface="Palatino Linotype" pitchFamily="16" charset="0"/>
                <a:ea typeface="ＭＳ Ｐゴシック" charset="-128"/>
              </a:defRPr>
            </a:lvl9pPr>
          </a:lstStyle>
          <a:p>
            <a:pPr algn="ctr"/>
            <a:r>
              <a:rPr lang="en-US" sz="3600" smtClean="0"/>
              <a:t>Origins of “Dixit-Stiglitz utility”</a:t>
            </a:r>
            <a:endParaRPr lang="en-US" sz="3600" dirty="0"/>
          </a:p>
        </p:txBody>
      </p:sp>
      <p:pic>
        <p:nvPicPr>
          <p:cNvPr id="2" name="Picture 1"/>
          <p:cNvPicPr>
            <a:picLocks noChangeAspect="1"/>
          </p:cNvPicPr>
          <p:nvPr/>
        </p:nvPicPr>
        <p:blipFill>
          <a:blip r:embed="rId2"/>
          <a:stretch>
            <a:fillRect/>
          </a:stretch>
        </p:blipFill>
        <p:spPr>
          <a:xfrm>
            <a:off x="2195644" y="3771779"/>
            <a:ext cx="2344221" cy="2813065"/>
          </a:xfrm>
          <a:prstGeom prst="rect">
            <a:avLst/>
          </a:prstGeom>
        </p:spPr>
      </p:pic>
      <p:pic>
        <p:nvPicPr>
          <p:cNvPr id="5" name="Picture 4"/>
          <p:cNvPicPr>
            <a:picLocks noChangeAspect="1"/>
          </p:cNvPicPr>
          <p:nvPr/>
        </p:nvPicPr>
        <p:blipFill>
          <a:blip r:embed="rId3"/>
          <a:stretch>
            <a:fillRect/>
          </a:stretch>
        </p:blipFill>
        <p:spPr>
          <a:xfrm>
            <a:off x="4834558" y="3736102"/>
            <a:ext cx="2072745" cy="2822007"/>
          </a:xfrm>
          <a:prstGeom prst="rect">
            <a:avLst/>
          </a:prstGeom>
        </p:spPr>
      </p:pic>
    </p:spTree>
    <p:extLst>
      <p:ext uri="{BB962C8B-B14F-4D97-AF65-F5344CB8AC3E}">
        <p14:creationId xmlns:p14="http://schemas.microsoft.com/office/powerpoint/2010/main" val="28226064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0079" y="1692544"/>
            <a:ext cx="7239000" cy="5176802"/>
          </a:xfrm>
        </p:spPr>
        <p:txBody>
          <a:bodyPr/>
          <a:lstStyle/>
          <a:p>
            <a:r>
              <a:rPr lang="en-US" sz="2800" dirty="0" smtClean="0"/>
              <a:t>But also due to:</a:t>
            </a:r>
          </a:p>
          <a:p>
            <a:pPr lvl="1"/>
            <a:r>
              <a:rPr lang="en-US" sz="2400" dirty="0"/>
              <a:t>Spence, Michael.  1976.  “Product Selection, Fixed Costs, and Monopolistic Competition,” </a:t>
            </a:r>
            <a:r>
              <a:rPr lang="en-US" sz="2400" i="1" dirty="0"/>
              <a:t>Review of Economic Studies</a:t>
            </a:r>
            <a:r>
              <a:rPr lang="en-US" sz="2400" dirty="0"/>
              <a:t> 43(2), June, pp. 217-235</a:t>
            </a:r>
            <a:r>
              <a:rPr lang="en-US" sz="2400" dirty="0" smtClean="0"/>
              <a:t>.</a:t>
            </a:r>
          </a:p>
          <a:p>
            <a:endParaRPr lang="en-US" sz="2800" dirty="0" smtClean="0"/>
          </a:p>
          <a:p>
            <a:endParaRPr lang="en-US" sz="2800" dirty="0"/>
          </a:p>
          <a:p>
            <a:endParaRPr lang="en-US" sz="2800" dirty="0" smtClean="0"/>
          </a:p>
          <a:p>
            <a:endParaRPr lang="en-US" sz="2800" dirty="0"/>
          </a:p>
          <a:p>
            <a:r>
              <a:rPr lang="en-US" sz="2800" dirty="0" smtClean="0"/>
              <a:t>Hence “Spence-Dixit-Stiglitz”</a:t>
            </a:r>
            <a:endParaRPr lang="en-US" sz="2800" dirty="0"/>
          </a:p>
          <a:p>
            <a:pPr lvl="1"/>
            <a:endParaRPr lang="en-US"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83</a:t>
            </a:fld>
            <a:endParaRPr lang="en-US"/>
          </a:p>
        </p:txBody>
      </p:sp>
      <p:sp>
        <p:nvSpPr>
          <p:cNvPr id="6" name="Title 1"/>
          <p:cNvSpPr txBox="1">
            <a:spLocks/>
          </p:cNvSpPr>
          <p:nvPr/>
        </p:nvSpPr>
        <p:spPr bwMode="auto">
          <a:xfrm>
            <a:off x="1447800" y="685800"/>
            <a:ext cx="7239000" cy="112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fontAlgn="base">
              <a:spcBef>
                <a:spcPct val="0"/>
              </a:spcBef>
              <a:spcAft>
                <a:spcPct val="0"/>
              </a:spcAft>
              <a:defRPr sz="4000" b="1" kern="1200">
                <a:solidFill>
                  <a:srgbClr val="002F52"/>
                </a:solidFill>
                <a:latin typeface="Palatino Linotype"/>
                <a:ea typeface="ＭＳ Ｐゴシック" charset="-128"/>
                <a:cs typeface="Palatino Linotype"/>
              </a:defRPr>
            </a:lvl1pPr>
            <a:lvl2pPr algn="l" defTabSz="457200" rtl="0" fontAlgn="base">
              <a:spcBef>
                <a:spcPct val="0"/>
              </a:spcBef>
              <a:spcAft>
                <a:spcPct val="0"/>
              </a:spcAft>
              <a:defRPr sz="4000" b="1">
                <a:solidFill>
                  <a:srgbClr val="002F52"/>
                </a:solidFill>
                <a:latin typeface="Palatino Linotype" pitchFamily="16" charset="0"/>
                <a:ea typeface="ＭＳ Ｐゴシック" charset="-128"/>
              </a:defRPr>
            </a:lvl2pPr>
            <a:lvl3pPr algn="l" defTabSz="457200" rtl="0" fontAlgn="base">
              <a:spcBef>
                <a:spcPct val="0"/>
              </a:spcBef>
              <a:spcAft>
                <a:spcPct val="0"/>
              </a:spcAft>
              <a:defRPr sz="4000" b="1">
                <a:solidFill>
                  <a:srgbClr val="002F52"/>
                </a:solidFill>
                <a:latin typeface="Palatino Linotype" pitchFamily="16" charset="0"/>
                <a:ea typeface="ＭＳ Ｐゴシック" charset="-128"/>
              </a:defRPr>
            </a:lvl3pPr>
            <a:lvl4pPr algn="l" defTabSz="457200" rtl="0" fontAlgn="base">
              <a:spcBef>
                <a:spcPct val="0"/>
              </a:spcBef>
              <a:spcAft>
                <a:spcPct val="0"/>
              </a:spcAft>
              <a:defRPr sz="4000" b="1">
                <a:solidFill>
                  <a:srgbClr val="002F52"/>
                </a:solidFill>
                <a:latin typeface="Palatino Linotype" pitchFamily="16" charset="0"/>
                <a:ea typeface="ＭＳ Ｐゴシック" charset="-128"/>
              </a:defRPr>
            </a:lvl4pPr>
            <a:lvl5pPr algn="l" defTabSz="457200" rtl="0" fontAlgn="base">
              <a:spcBef>
                <a:spcPct val="0"/>
              </a:spcBef>
              <a:spcAft>
                <a:spcPct val="0"/>
              </a:spcAft>
              <a:defRPr sz="4000" b="1">
                <a:solidFill>
                  <a:srgbClr val="002F52"/>
                </a:solidFill>
                <a:latin typeface="Palatino Linotype" pitchFamily="16" charset="0"/>
                <a:ea typeface="ＭＳ Ｐゴシック" charset="-128"/>
              </a:defRPr>
            </a:lvl5pPr>
            <a:lvl6pPr marL="457200" algn="l" defTabSz="457200" rtl="0" fontAlgn="base">
              <a:spcBef>
                <a:spcPct val="0"/>
              </a:spcBef>
              <a:spcAft>
                <a:spcPct val="0"/>
              </a:spcAft>
              <a:defRPr sz="4000" b="1">
                <a:solidFill>
                  <a:srgbClr val="002F52"/>
                </a:solidFill>
                <a:latin typeface="Palatino Linotype" pitchFamily="16" charset="0"/>
                <a:ea typeface="ＭＳ Ｐゴシック" charset="-128"/>
              </a:defRPr>
            </a:lvl6pPr>
            <a:lvl7pPr marL="914400" algn="l" defTabSz="457200" rtl="0" fontAlgn="base">
              <a:spcBef>
                <a:spcPct val="0"/>
              </a:spcBef>
              <a:spcAft>
                <a:spcPct val="0"/>
              </a:spcAft>
              <a:defRPr sz="4000" b="1">
                <a:solidFill>
                  <a:srgbClr val="002F52"/>
                </a:solidFill>
                <a:latin typeface="Palatino Linotype" pitchFamily="16" charset="0"/>
                <a:ea typeface="ＭＳ Ｐゴシック" charset="-128"/>
              </a:defRPr>
            </a:lvl7pPr>
            <a:lvl8pPr marL="1371600" algn="l" defTabSz="457200" rtl="0" fontAlgn="base">
              <a:spcBef>
                <a:spcPct val="0"/>
              </a:spcBef>
              <a:spcAft>
                <a:spcPct val="0"/>
              </a:spcAft>
              <a:defRPr sz="4000" b="1">
                <a:solidFill>
                  <a:srgbClr val="002F52"/>
                </a:solidFill>
                <a:latin typeface="Palatino Linotype" pitchFamily="16" charset="0"/>
                <a:ea typeface="ＭＳ Ｐゴシック" charset="-128"/>
              </a:defRPr>
            </a:lvl8pPr>
            <a:lvl9pPr marL="1828800" algn="l" defTabSz="457200" rtl="0" fontAlgn="base">
              <a:spcBef>
                <a:spcPct val="0"/>
              </a:spcBef>
              <a:spcAft>
                <a:spcPct val="0"/>
              </a:spcAft>
              <a:defRPr sz="4000" b="1">
                <a:solidFill>
                  <a:srgbClr val="002F52"/>
                </a:solidFill>
                <a:latin typeface="Palatino Linotype" pitchFamily="16" charset="0"/>
                <a:ea typeface="ＭＳ Ｐゴシック" charset="-128"/>
              </a:defRPr>
            </a:lvl9pPr>
          </a:lstStyle>
          <a:p>
            <a:pPr algn="ctr"/>
            <a:r>
              <a:rPr lang="en-US" sz="3600" smtClean="0"/>
              <a:t>Origins of “Dixit-Stiglitz utility”</a:t>
            </a:r>
            <a:endParaRPr lang="en-US" sz="3600" dirty="0"/>
          </a:p>
        </p:txBody>
      </p:sp>
      <p:pic>
        <p:nvPicPr>
          <p:cNvPr id="2" name="Picture 1"/>
          <p:cNvPicPr>
            <a:picLocks noChangeAspect="1"/>
          </p:cNvPicPr>
          <p:nvPr/>
        </p:nvPicPr>
        <p:blipFill>
          <a:blip r:embed="rId2"/>
          <a:stretch>
            <a:fillRect/>
          </a:stretch>
        </p:blipFill>
        <p:spPr>
          <a:xfrm>
            <a:off x="3607562" y="3441013"/>
            <a:ext cx="2082800" cy="2362200"/>
          </a:xfrm>
          <a:prstGeom prst="rect">
            <a:avLst/>
          </a:prstGeom>
        </p:spPr>
      </p:pic>
    </p:spTree>
    <p:extLst>
      <p:ext uri="{BB962C8B-B14F-4D97-AF65-F5344CB8AC3E}">
        <p14:creationId xmlns:p14="http://schemas.microsoft.com/office/powerpoint/2010/main" val="16326748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0079" y="1692544"/>
            <a:ext cx="7239000" cy="4881336"/>
          </a:xfrm>
        </p:spPr>
        <p:txBody>
          <a:bodyPr/>
          <a:lstStyle/>
          <a:p>
            <a:r>
              <a:rPr lang="en-US" sz="2800" dirty="0" smtClean="0"/>
              <a:t>Dixit and Stiglitz (1977)</a:t>
            </a:r>
          </a:p>
          <a:p>
            <a:pPr lvl="1"/>
            <a:r>
              <a:rPr lang="en-US" sz="2400" dirty="0" smtClean="0"/>
              <a:t>Started with</a:t>
            </a:r>
          </a:p>
          <a:p>
            <a:pPr lvl="1"/>
            <a:endParaRPr lang="en-US" sz="2400" dirty="0" smtClean="0"/>
          </a:p>
          <a:p>
            <a:pPr lvl="1"/>
            <a:endParaRPr lang="en-US" sz="2400" dirty="0"/>
          </a:p>
          <a:p>
            <a:pPr lvl="1"/>
            <a:r>
              <a:rPr lang="en-US" sz="2400" dirty="0" smtClean="0"/>
              <a:t>Then used mostly</a:t>
            </a:r>
          </a:p>
          <a:p>
            <a:pPr lvl="1"/>
            <a:endParaRPr lang="en-US" sz="2400" dirty="0"/>
          </a:p>
          <a:p>
            <a:pPr lvl="1"/>
            <a:endParaRPr lang="en-US" sz="2400" dirty="0" smtClean="0"/>
          </a:p>
          <a:p>
            <a:pPr lvl="1"/>
            <a:endParaRPr lang="en-US" sz="2400" dirty="0" smtClean="0"/>
          </a:p>
          <a:p>
            <a:pPr lvl="1"/>
            <a:r>
              <a:rPr lang="en-US" sz="2400" dirty="0" smtClean="0"/>
              <a:t>Thus D-S also included a second sector, used as numeraire.</a:t>
            </a:r>
          </a:p>
          <a:p>
            <a:pPr lvl="1"/>
            <a:endParaRPr lang="en-US" sz="24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84</a:t>
            </a:fld>
            <a:endParaRPr lang="en-US"/>
          </a:p>
        </p:txBody>
      </p:sp>
      <p:sp>
        <p:nvSpPr>
          <p:cNvPr id="6" name="Title 1"/>
          <p:cNvSpPr txBox="1">
            <a:spLocks/>
          </p:cNvSpPr>
          <p:nvPr/>
        </p:nvSpPr>
        <p:spPr bwMode="auto">
          <a:xfrm>
            <a:off x="1447800" y="685800"/>
            <a:ext cx="7239000" cy="112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fontAlgn="base">
              <a:spcBef>
                <a:spcPct val="0"/>
              </a:spcBef>
              <a:spcAft>
                <a:spcPct val="0"/>
              </a:spcAft>
              <a:defRPr sz="4000" b="1" kern="1200">
                <a:solidFill>
                  <a:srgbClr val="002F52"/>
                </a:solidFill>
                <a:latin typeface="Palatino Linotype"/>
                <a:ea typeface="ＭＳ Ｐゴシック" charset="-128"/>
                <a:cs typeface="Palatino Linotype"/>
              </a:defRPr>
            </a:lvl1pPr>
            <a:lvl2pPr algn="l" defTabSz="457200" rtl="0" fontAlgn="base">
              <a:spcBef>
                <a:spcPct val="0"/>
              </a:spcBef>
              <a:spcAft>
                <a:spcPct val="0"/>
              </a:spcAft>
              <a:defRPr sz="4000" b="1">
                <a:solidFill>
                  <a:srgbClr val="002F52"/>
                </a:solidFill>
                <a:latin typeface="Palatino Linotype" pitchFamily="16" charset="0"/>
                <a:ea typeface="ＭＳ Ｐゴシック" charset="-128"/>
              </a:defRPr>
            </a:lvl2pPr>
            <a:lvl3pPr algn="l" defTabSz="457200" rtl="0" fontAlgn="base">
              <a:spcBef>
                <a:spcPct val="0"/>
              </a:spcBef>
              <a:spcAft>
                <a:spcPct val="0"/>
              </a:spcAft>
              <a:defRPr sz="4000" b="1">
                <a:solidFill>
                  <a:srgbClr val="002F52"/>
                </a:solidFill>
                <a:latin typeface="Palatino Linotype" pitchFamily="16" charset="0"/>
                <a:ea typeface="ＭＳ Ｐゴシック" charset="-128"/>
              </a:defRPr>
            </a:lvl3pPr>
            <a:lvl4pPr algn="l" defTabSz="457200" rtl="0" fontAlgn="base">
              <a:spcBef>
                <a:spcPct val="0"/>
              </a:spcBef>
              <a:spcAft>
                <a:spcPct val="0"/>
              </a:spcAft>
              <a:defRPr sz="4000" b="1">
                <a:solidFill>
                  <a:srgbClr val="002F52"/>
                </a:solidFill>
                <a:latin typeface="Palatino Linotype" pitchFamily="16" charset="0"/>
                <a:ea typeface="ＭＳ Ｐゴシック" charset="-128"/>
              </a:defRPr>
            </a:lvl4pPr>
            <a:lvl5pPr algn="l" defTabSz="457200" rtl="0" fontAlgn="base">
              <a:spcBef>
                <a:spcPct val="0"/>
              </a:spcBef>
              <a:spcAft>
                <a:spcPct val="0"/>
              </a:spcAft>
              <a:defRPr sz="4000" b="1">
                <a:solidFill>
                  <a:srgbClr val="002F52"/>
                </a:solidFill>
                <a:latin typeface="Palatino Linotype" pitchFamily="16" charset="0"/>
                <a:ea typeface="ＭＳ Ｐゴシック" charset="-128"/>
              </a:defRPr>
            </a:lvl5pPr>
            <a:lvl6pPr marL="457200" algn="l" defTabSz="457200" rtl="0" fontAlgn="base">
              <a:spcBef>
                <a:spcPct val="0"/>
              </a:spcBef>
              <a:spcAft>
                <a:spcPct val="0"/>
              </a:spcAft>
              <a:defRPr sz="4000" b="1">
                <a:solidFill>
                  <a:srgbClr val="002F52"/>
                </a:solidFill>
                <a:latin typeface="Palatino Linotype" pitchFamily="16" charset="0"/>
                <a:ea typeface="ＭＳ Ｐゴシック" charset="-128"/>
              </a:defRPr>
            </a:lvl6pPr>
            <a:lvl7pPr marL="914400" algn="l" defTabSz="457200" rtl="0" fontAlgn="base">
              <a:spcBef>
                <a:spcPct val="0"/>
              </a:spcBef>
              <a:spcAft>
                <a:spcPct val="0"/>
              </a:spcAft>
              <a:defRPr sz="4000" b="1">
                <a:solidFill>
                  <a:srgbClr val="002F52"/>
                </a:solidFill>
                <a:latin typeface="Palatino Linotype" pitchFamily="16" charset="0"/>
                <a:ea typeface="ＭＳ Ｐゴシック" charset="-128"/>
              </a:defRPr>
            </a:lvl7pPr>
            <a:lvl8pPr marL="1371600" algn="l" defTabSz="457200" rtl="0" fontAlgn="base">
              <a:spcBef>
                <a:spcPct val="0"/>
              </a:spcBef>
              <a:spcAft>
                <a:spcPct val="0"/>
              </a:spcAft>
              <a:defRPr sz="4000" b="1">
                <a:solidFill>
                  <a:srgbClr val="002F52"/>
                </a:solidFill>
                <a:latin typeface="Palatino Linotype" pitchFamily="16" charset="0"/>
                <a:ea typeface="ＭＳ Ｐゴシック" charset="-128"/>
              </a:defRPr>
            </a:lvl8pPr>
            <a:lvl9pPr marL="1828800" algn="l" defTabSz="457200" rtl="0" fontAlgn="base">
              <a:spcBef>
                <a:spcPct val="0"/>
              </a:spcBef>
              <a:spcAft>
                <a:spcPct val="0"/>
              </a:spcAft>
              <a:defRPr sz="4000" b="1">
                <a:solidFill>
                  <a:srgbClr val="002F52"/>
                </a:solidFill>
                <a:latin typeface="Palatino Linotype" pitchFamily="16" charset="0"/>
                <a:ea typeface="ＭＳ Ｐゴシック" charset="-128"/>
              </a:defRPr>
            </a:lvl9pPr>
          </a:lstStyle>
          <a:p>
            <a:pPr algn="ctr"/>
            <a:r>
              <a:rPr lang="en-US" sz="3600" smtClean="0"/>
              <a:t>Origins of “Dixit-Stiglitz utility”</a:t>
            </a:r>
            <a:endParaRPr lang="en-US" sz="3600" dirty="0"/>
          </a:p>
        </p:txBody>
      </p:sp>
      <p:pic>
        <p:nvPicPr>
          <p:cNvPr id="2" name="Picture 1"/>
          <p:cNvPicPr>
            <a:picLocks noChangeAspect="1"/>
          </p:cNvPicPr>
          <p:nvPr/>
        </p:nvPicPr>
        <p:blipFill>
          <a:blip r:embed="rId2"/>
          <a:stretch>
            <a:fillRect/>
          </a:stretch>
        </p:blipFill>
        <p:spPr>
          <a:xfrm>
            <a:off x="2743200" y="2667000"/>
            <a:ext cx="3492500" cy="495300"/>
          </a:xfrm>
          <a:prstGeom prst="rect">
            <a:avLst/>
          </a:prstGeom>
        </p:spPr>
      </p:pic>
      <p:pic>
        <p:nvPicPr>
          <p:cNvPr id="5" name="Picture 4"/>
          <p:cNvPicPr>
            <a:picLocks noChangeAspect="1"/>
          </p:cNvPicPr>
          <p:nvPr/>
        </p:nvPicPr>
        <p:blipFill>
          <a:blip r:embed="rId3"/>
          <a:stretch>
            <a:fillRect/>
          </a:stretch>
        </p:blipFill>
        <p:spPr>
          <a:xfrm>
            <a:off x="2819400" y="3962400"/>
            <a:ext cx="3340100" cy="952500"/>
          </a:xfrm>
          <a:prstGeom prst="rect">
            <a:avLst/>
          </a:prstGeom>
        </p:spPr>
      </p:pic>
    </p:spTree>
    <p:extLst>
      <p:ext uri="{BB962C8B-B14F-4D97-AF65-F5344CB8AC3E}">
        <p14:creationId xmlns:p14="http://schemas.microsoft.com/office/powerpoint/2010/main" val="170000317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0079" y="1692544"/>
            <a:ext cx="7239000" cy="1815882"/>
          </a:xfrm>
        </p:spPr>
        <p:txBody>
          <a:bodyPr/>
          <a:lstStyle/>
          <a:p>
            <a:r>
              <a:rPr lang="en-US" sz="2800" dirty="0" smtClean="0"/>
              <a:t>Spence (1976) was more complex (for me) but Neary (2000) said he assumed quasi-linear preferences.  What I see in Spence, among several specifications, is</a:t>
            </a:r>
            <a:endParaRPr lang="en-US" sz="28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85</a:t>
            </a:fld>
            <a:endParaRPr lang="en-US"/>
          </a:p>
        </p:txBody>
      </p:sp>
      <p:sp>
        <p:nvSpPr>
          <p:cNvPr id="6" name="Title 1"/>
          <p:cNvSpPr txBox="1">
            <a:spLocks/>
          </p:cNvSpPr>
          <p:nvPr/>
        </p:nvSpPr>
        <p:spPr bwMode="auto">
          <a:xfrm>
            <a:off x="1447800" y="685800"/>
            <a:ext cx="7239000" cy="112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fontAlgn="base">
              <a:spcBef>
                <a:spcPct val="0"/>
              </a:spcBef>
              <a:spcAft>
                <a:spcPct val="0"/>
              </a:spcAft>
              <a:defRPr sz="4000" b="1" kern="1200">
                <a:solidFill>
                  <a:srgbClr val="002F52"/>
                </a:solidFill>
                <a:latin typeface="Palatino Linotype"/>
                <a:ea typeface="ＭＳ Ｐゴシック" charset="-128"/>
                <a:cs typeface="Palatino Linotype"/>
              </a:defRPr>
            </a:lvl1pPr>
            <a:lvl2pPr algn="l" defTabSz="457200" rtl="0" fontAlgn="base">
              <a:spcBef>
                <a:spcPct val="0"/>
              </a:spcBef>
              <a:spcAft>
                <a:spcPct val="0"/>
              </a:spcAft>
              <a:defRPr sz="4000" b="1">
                <a:solidFill>
                  <a:srgbClr val="002F52"/>
                </a:solidFill>
                <a:latin typeface="Palatino Linotype" pitchFamily="16" charset="0"/>
                <a:ea typeface="ＭＳ Ｐゴシック" charset="-128"/>
              </a:defRPr>
            </a:lvl2pPr>
            <a:lvl3pPr algn="l" defTabSz="457200" rtl="0" fontAlgn="base">
              <a:spcBef>
                <a:spcPct val="0"/>
              </a:spcBef>
              <a:spcAft>
                <a:spcPct val="0"/>
              </a:spcAft>
              <a:defRPr sz="4000" b="1">
                <a:solidFill>
                  <a:srgbClr val="002F52"/>
                </a:solidFill>
                <a:latin typeface="Palatino Linotype" pitchFamily="16" charset="0"/>
                <a:ea typeface="ＭＳ Ｐゴシック" charset="-128"/>
              </a:defRPr>
            </a:lvl3pPr>
            <a:lvl4pPr algn="l" defTabSz="457200" rtl="0" fontAlgn="base">
              <a:spcBef>
                <a:spcPct val="0"/>
              </a:spcBef>
              <a:spcAft>
                <a:spcPct val="0"/>
              </a:spcAft>
              <a:defRPr sz="4000" b="1">
                <a:solidFill>
                  <a:srgbClr val="002F52"/>
                </a:solidFill>
                <a:latin typeface="Palatino Linotype" pitchFamily="16" charset="0"/>
                <a:ea typeface="ＭＳ Ｐゴシック" charset="-128"/>
              </a:defRPr>
            </a:lvl4pPr>
            <a:lvl5pPr algn="l" defTabSz="457200" rtl="0" fontAlgn="base">
              <a:spcBef>
                <a:spcPct val="0"/>
              </a:spcBef>
              <a:spcAft>
                <a:spcPct val="0"/>
              </a:spcAft>
              <a:defRPr sz="4000" b="1">
                <a:solidFill>
                  <a:srgbClr val="002F52"/>
                </a:solidFill>
                <a:latin typeface="Palatino Linotype" pitchFamily="16" charset="0"/>
                <a:ea typeface="ＭＳ Ｐゴシック" charset="-128"/>
              </a:defRPr>
            </a:lvl5pPr>
            <a:lvl6pPr marL="457200" algn="l" defTabSz="457200" rtl="0" fontAlgn="base">
              <a:spcBef>
                <a:spcPct val="0"/>
              </a:spcBef>
              <a:spcAft>
                <a:spcPct val="0"/>
              </a:spcAft>
              <a:defRPr sz="4000" b="1">
                <a:solidFill>
                  <a:srgbClr val="002F52"/>
                </a:solidFill>
                <a:latin typeface="Palatino Linotype" pitchFamily="16" charset="0"/>
                <a:ea typeface="ＭＳ Ｐゴシック" charset="-128"/>
              </a:defRPr>
            </a:lvl6pPr>
            <a:lvl7pPr marL="914400" algn="l" defTabSz="457200" rtl="0" fontAlgn="base">
              <a:spcBef>
                <a:spcPct val="0"/>
              </a:spcBef>
              <a:spcAft>
                <a:spcPct val="0"/>
              </a:spcAft>
              <a:defRPr sz="4000" b="1">
                <a:solidFill>
                  <a:srgbClr val="002F52"/>
                </a:solidFill>
                <a:latin typeface="Palatino Linotype" pitchFamily="16" charset="0"/>
                <a:ea typeface="ＭＳ Ｐゴシック" charset="-128"/>
              </a:defRPr>
            </a:lvl7pPr>
            <a:lvl8pPr marL="1371600" algn="l" defTabSz="457200" rtl="0" fontAlgn="base">
              <a:spcBef>
                <a:spcPct val="0"/>
              </a:spcBef>
              <a:spcAft>
                <a:spcPct val="0"/>
              </a:spcAft>
              <a:defRPr sz="4000" b="1">
                <a:solidFill>
                  <a:srgbClr val="002F52"/>
                </a:solidFill>
                <a:latin typeface="Palatino Linotype" pitchFamily="16" charset="0"/>
                <a:ea typeface="ＭＳ Ｐゴシック" charset="-128"/>
              </a:defRPr>
            </a:lvl8pPr>
            <a:lvl9pPr marL="1828800" algn="l" defTabSz="457200" rtl="0" fontAlgn="base">
              <a:spcBef>
                <a:spcPct val="0"/>
              </a:spcBef>
              <a:spcAft>
                <a:spcPct val="0"/>
              </a:spcAft>
              <a:defRPr sz="4000" b="1">
                <a:solidFill>
                  <a:srgbClr val="002F52"/>
                </a:solidFill>
                <a:latin typeface="Palatino Linotype" pitchFamily="16" charset="0"/>
                <a:ea typeface="ＭＳ Ｐゴシック" charset="-128"/>
              </a:defRPr>
            </a:lvl9pPr>
          </a:lstStyle>
          <a:p>
            <a:pPr algn="ctr"/>
            <a:r>
              <a:rPr lang="en-US" sz="3600" smtClean="0"/>
              <a:t>Origins of “Dixit-Stiglitz utility”</a:t>
            </a:r>
            <a:endParaRPr lang="en-US" sz="3600" dirty="0"/>
          </a:p>
        </p:txBody>
      </p:sp>
      <p:pic>
        <p:nvPicPr>
          <p:cNvPr id="5" name="Picture 4"/>
          <p:cNvPicPr>
            <a:picLocks noChangeAspect="1"/>
          </p:cNvPicPr>
          <p:nvPr/>
        </p:nvPicPr>
        <p:blipFill>
          <a:blip r:embed="rId2"/>
          <a:stretch>
            <a:fillRect/>
          </a:stretch>
        </p:blipFill>
        <p:spPr>
          <a:xfrm>
            <a:off x="3124200" y="3657600"/>
            <a:ext cx="2730500" cy="1333500"/>
          </a:xfrm>
          <a:prstGeom prst="rect">
            <a:avLst/>
          </a:prstGeom>
        </p:spPr>
      </p:pic>
    </p:spTree>
    <p:extLst>
      <p:ext uri="{BB962C8B-B14F-4D97-AF65-F5344CB8AC3E}">
        <p14:creationId xmlns:p14="http://schemas.microsoft.com/office/powerpoint/2010/main" val="183093934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62200" y="5486400"/>
            <a:ext cx="4826000" cy="1155700"/>
          </a:xfrm>
          <a:prstGeom prst="rect">
            <a:avLst/>
          </a:prstGeom>
        </p:spPr>
      </p:pic>
      <p:sp>
        <p:nvSpPr>
          <p:cNvPr id="3" name="Content Placeholder 2"/>
          <p:cNvSpPr>
            <a:spLocks noGrp="1"/>
          </p:cNvSpPr>
          <p:nvPr>
            <p:ph idx="1"/>
          </p:nvPr>
        </p:nvSpPr>
        <p:spPr>
          <a:xfrm>
            <a:off x="1390079" y="1692544"/>
            <a:ext cx="7239000" cy="4979825"/>
          </a:xfrm>
        </p:spPr>
        <p:txBody>
          <a:bodyPr/>
          <a:lstStyle/>
          <a:p>
            <a:r>
              <a:rPr lang="en-US" sz="2800" dirty="0" smtClean="0"/>
              <a:t>D-S also considered special cases that included</a:t>
            </a:r>
          </a:p>
          <a:p>
            <a:pPr lvl="1"/>
            <a:r>
              <a:rPr lang="en-US" sz="2400" dirty="0" smtClean="0"/>
              <a:t>CES form for </a:t>
            </a:r>
            <a:r>
              <a:rPr lang="en-US" sz="2400" i="1" dirty="0" smtClean="0"/>
              <a:t>V</a:t>
            </a:r>
          </a:p>
          <a:p>
            <a:pPr lvl="1"/>
            <a:r>
              <a:rPr lang="en-US" sz="2400" dirty="0"/>
              <a:t>Symmetry of </a:t>
            </a:r>
            <a:r>
              <a:rPr lang="en-US" sz="2400" i="1" dirty="0"/>
              <a:t>V</a:t>
            </a:r>
            <a:r>
              <a:rPr lang="en-US" sz="2400" dirty="0"/>
              <a:t> in </a:t>
            </a:r>
            <a:r>
              <a:rPr lang="en-US" sz="2400" i="1" dirty="0"/>
              <a:t>x</a:t>
            </a:r>
            <a:r>
              <a:rPr lang="en-US" sz="2400" baseline="-25000" dirty="0"/>
              <a:t>i</a:t>
            </a:r>
          </a:p>
          <a:p>
            <a:pPr lvl="1"/>
            <a:r>
              <a:rPr lang="en-US" sz="2400" dirty="0" smtClean="0"/>
              <a:t>Cobb-Douglas form for </a:t>
            </a:r>
            <a:r>
              <a:rPr lang="en-US" sz="2400" i="1" dirty="0" smtClean="0"/>
              <a:t>U</a:t>
            </a:r>
          </a:p>
          <a:p>
            <a:r>
              <a:rPr lang="en-US" sz="2800" dirty="0" smtClean="0"/>
              <a:t>Neary (2000) says these  have become standard, but because D-S never </a:t>
            </a:r>
            <a:r>
              <a:rPr lang="en-US" sz="2800" dirty="0"/>
              <a:t>used </a:t>
            </a:r>
            <a:r>
              <a:rPr lang="en-US" sz="2800" dirty="0" smtClean="0"/>
              <a:t>all 3 </a:t>
            </a:r>
            <a:r>
              <a:rPr lang="en-US" sz="2800" dirty="0"/>
              <a:t>together</a:t>
            </a:r>
            <a:r>
              <a:rPr lang="en-US" sz="2800" dirty="0" smtClean="0"/>
              <a:t>, this should be called “</a:t>
            </a:r>
            <a:r>
              <a:rPr lang="en-US" sz="2800" b="1" dirty="0" smtClean="0">
                <a:solidFill>
                  <a:srgbClr val="008000"/>
                </a:solidFill>
              </a:rPr>
              <a:t>Dixit-Stiglitz lite</a:t>
            </a:r>
            <a:r>
              <a:rPr lang="en-US" sz="2800" dirty="0" smtClean="0"/>
              <a:t>”:</a:t>
            </a:r>
          </a:p>
          <a:p>
            <a:pPr lvl="1"/>
            <a:endParaRPr lang="en-US" sz="2400" dirty="0" smtClean="0"/>
          </a:p>
          <a:p>
            <a:pPr lvl="1"/>
            <a:endParaRPr lang="en-US" sz="24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86</a:t>
            </a:fld>
            <a:endParaRPr lang="en-US"/>
          </a:p>
        </p:txBody>
      </p:sp>
      <p:sp>
        <p:nvSpPr>
          <p:cNvPr id="6" name="Title 1"/>
          <p:cNvSpPr txBox="1">
            <a:spLocks/>
          </p:cNvSpPr>
          <p:nvPr/>
        </p:nvSpPr>
        <p:spPr bwMode="auto">
          <a:xfrm>
            <a:off x="1447800" y="685800"/>
            <a:ext cx="7239000" cy="112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fontAlgn="base">
              <a:spcBef>
                <a:spcPct val="0"/>
              </a:spcBef>
              <a:spcAft>
                <a:spcPct val="0"/>
              </a:spcAft>
              <a:defRPr sz="4000" b="1" kern="1200">
                <a:solidFill>
                  <a:srgbClr val="002F52"/>
                </a:solidFill>
                <a:latin typeface="Palatino Linotype"/>
                <a:ea typeface="ＭＳ Ｐゴシック" charset="-128"/>
                <a:cs typeface="Palatino Linotype"/>
              </a:defRPr>
            </a:lvl1pPr>
            <a:lvl2pPr algn="l" defTabSz="457200" rtl="0" fontAlgn="base">
              <a:spcBef>
                <a:spcPct val="0"/>
              </a:spcBef>
              <a:spcAft>
                <a:spcPct val="0"/>
              </a:spcAft>
              <a:defRPr sz="4000" b="1">
                <a:solidFill>
                  <a:srgbClr val="002F52"/>
                </a:solidFill>
                <a:latin typeface="Palatino Linotype" pitchFamily="16" charset="0"/>
                <a:ea typeface="ＭＳ Ｐゴシック" charset="-128"/>
              </a:defRPr>
            </a:lvl2pPr>
            <a:lvl3pPr algn="l" defTabSz="457200" rtl="0" fontAlgn="base">
              <a:spcBef>
                <a:spcPct val="0"/>
              </a:spcBef>
              <a:spcAft>
                <a:spcPct val="0"/>
              </a:spcAft>
              <a:defRPr sz="4000" b="1">
                <a:solidFill>
                  <a:srgbClr val="002F52"/>
                </a:solidFill>
                <a:latin typeface="Palatino Linotype" pitchFamily="16" charset="0"/>
                <a:ea typeface="ＭＳ Ｐゴシック" charset="-128"/>
              </a:defRPr>
            </a:lvl3pPr>
            <a:lvl4pPr algn="l" defTabSz="457200" rtl="0" fontAlgn="base">
              <a:spcBef>
                <a:spcPct val="0"/>
              </a:spcBef>
              <a:spcAft>
                <a:spcPct val="0"/>
              </a:spcAft>
              <a:defRPr sz="4000" b="1">
                <a:solidFill>
                  <a:srgbClr val="002F52"/>
                </a:solidFill>
                <a:latin typeface="Palatino Linotype" pitchFamily="16" charset="0"/>
                <a:ea typeface="ＭＳ Ｐゴシック" charset="-128"/>
              </a:defRPr>
            </a:lvl4pPr>
            <a:lvl5pPr algn="l" defTabSz="457200" rtl="0" fontAlgn="base">
              <a:spcBef>
                <a:spcPct val="0"/>
              </a:spcBef>
              <a:spcAft>
                <a:spcPct val="0"/>
              </a:spcAft>
              <a:defRPr sz="4000" b="1">
                <a:solidFill>
                  <a:srgbClr val="002F52"/>
                </a:solidFill>
                <a:latin typeface="Palatino Linotype" pitchFamily="16" charset="0"/>
                <a:ea typeface="ＭＳ Ｐゴシック" charset="-128"/>
              </a:defRPr>
            </a:lvl5pPr>
            <a:lvl6pPr marL="457200" algn="l" defTabSz="457200" rtl="0" fontAlgn="base">
              <a:spcBef>
                <a:spcPct val="0"/>
              </a:spcBef>
              <a:spcAft>
                <a:spcPct val="0"/>
              </a:spcAft>
              <a:defRPr sz="4000" b="1">
                <a:solidFill>
                  <a:srgbClr val="002F52"/>
                </a:solidFill>
                <a:latin typeface="Palatino Linotype" pitchFamily="16" charset="0"/>
                <a:ea typeface="ＭＳ Ｐゴシック" charset="-128"/>
              </a:defRPr>
            </a:lvl6pPr>
            <a:lvl7pPr marL="914400" algn="l" defTabSz="457200" rtl="0" fontAlgn="base">
              <a:spcBef>
                <a:spcPct val="0"/>
              </a:spcBef>
              <a:spcAft>
                <a:spcPct val="0"/>
              </a:spcAft>
              <a:defRPr sz="4000" b="1">
                <a:solidFill>
                  <a:srgbClr val="002F52"/>
                </a:solidFill>
                <a:latin typeface="Palatino Linotype" pitchFamily="16" charset="0"/>
                <a:ea typeface="ＭＳ Ｐゴシック" charset="-128"/>
              </a:defRPr>
            </a:lvl7pPr>
            <a:lvl8pPr marL="1371600" algn="l" defTabSz="457200" rtl="0" fontAlgn="base">
              <a:spcBef>
                <a:spcPct val="0"/>
              </a:spcBef>
              <a:spcAft>
                <a:spcPct val="0"/>
              </a:spcAft>
              <a:defRPr sz="4000" b="1">
                <a:solidFill>
                  <a:srgbClr val="002F52"/>
                </a:solidFill>
                <a:latin typeface="Palatino Linotype" pitchFamily="16" charset="0"/>
                <a:ea typeface="ＭＳ Ｐゴシック" charset="-128"/>
              </a:defRPr>
            </a:lvl8pPr>
            <a:lvl9pPr marL="1828800" algn="l" defTabSz="457200" rtl="0" fontAlgn="base">
              <a:spcBef>
                <a:spcPct val="0"/>
              </a:spcBef>
              <a:spcAft>
                <a:spcPct val="0"/>
              </a:spcAft>
              <a:defRPr sz="4000" b="1">
                <a:solidFill>
                  <a:srgbClr val="002F52"/>
                </a:solidFill>
                <a:latin typeface="Palatino Linotype" pitchFamily="16" charset="0"/>
                <a:ea typeface="ＭＳ Ｐゴシック" charset="-128"/>
              </a:defRPr>
            </a:lvl9pPr>
          </a:lstStyle>
          <a:p>
            <a:pPr algn="ctr"/>
            <a:r>
              <a:rPr lang="en-US" sz="3600" smtClean="0"/>
              <a:t>Origins of “Dixit-Stiglitz utility”</a:t>
            </a:r>
            <a:endParaRPr lang="en-US" sz="3600" dirty="0"/>
          </a:p>
        </p:txBody>
      </p:sp>
      <p:sp>
        <p:nvSpPr>
          <p:cNvPr id="5" name="Right Brace 4"/>
          <p:cNvSpPr/>
          <p:nvPr/>
        </p:nvSpPr>
        <p:spPr>
          <a:xfrm>
            <a:off x="4953000" y="2667000"/>
            <a:ext cx="228600" cy="838200"/>
          </a:xfrm>
          <a:prstGeom prst="rightBrace">
            <a:avLst>
              <a:gd name="adj1" fmla="val 69444"/>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5181600" y="2667000"/>
            <a:ext cx="2590800" cy="830997"/>
          </a:xfrm>
          <a:prstGeom prst="rect">
            <a:avLst/>
          </a:prstGeom>
          <a:noFill/>
        </p:spPr>
        <p:txBody>
          <a:bodyPr wrap="square" rtlCol="0">
            <a:spAutoFit/>
          </a:bodyPr>
          <a:lstStyle/>
          <a:p>
            <a:r>
              <a:rPr lang="en-US" sz="2400" dirty="0" smtClean="0"/>
              <a:t>(As in the second form above.)</a:t>
            </a:r>
            <a:endParaRPr lang="en-US" sz="2400" dirty="0"/>
          </a:p>
        </p:txBody>
      </p:sp>
      <p:pic>
        <p:nvPicPr>
          <p:cNvPr id="7" name="Picture 6"/>
          <p:cNvPicPr>
            <a:picLocks noChangeAspect="1"/>
          </p:cNvPicPr>
          <p:nvPr/>
        </p:nvPicPr>
        <p:blipFill>
          <a:blip r:embed="rId3"/>
          <a:stretch>
            <a:fillRect/>
          </a:stretch>
        </p:blipFill>
        <p:spPr>
          <a:xfrm>
            <a:off x="0" y="4491328"/>
            <a:ext cx="1549400" cy="2032000"/>
          </a:xfrm>
          <a:prstGeom prst="rect">
            <a:avLst/>
          </a:prstGeom>
        </p:spPr>
      </p:pic>
    </p:spTree>
    <p:extLst>
      <p:ext uri="{BB962C8B-B14F-4D97-AF65-F5344CB8AC3E}">
        <p14:creationId xmlns:p14="http://schemas.microsoft.com/office/powerpoint/2010/main" val="130437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0079" y="1692544"/>
            <a:ext cx="7239000" cy="3662541"/>
          </a:xfrm>
        </p:spPr>
        <p:txBody>
          <a:bodyPr/>
          <a:lstStyle/>
          <a:p>
            <a:r>
              <a:rPr lang="en-US" sz="2800" dirty="0" smtClean="0"/>
              <a:t>In fact, </a:t>
            </a:r>
            <a:r>
              <a:rPr lang="en-US" sz="2800" dirty="0"/>
              <a:t>later users have often omitted the numeraire good, </a:t>
            </a:r>
            <a:r>
              <a:rPr lang="en-US" sz="2800" i="1" dirty="0"/>
              <a:t>x</a:t>
            </a:r>
            <a:r>
              <a:rPr lang="en-US" sz="2800" baseline="-25000" dirty="0"/>
              <a:t>0</a:t>
            </a:r>
            <a:r>
              <a:rPr lang="en-US" sz="2800" dirty="0"/>
              <a:t>, or replaced it with other </a:t>
            </a:r>
            <a:r>
              <a:rPr lang="en-US" sz="2800" dirty="0" smtClean="0"/>
              <a:t>goods.</a:t>
            </a:r>
          </a:p>
          <a:p>
            <a:r>
              <a:rPr lang="en-US" sz="2800" dirty="0" smtClean="0"/>
              <a:t>The symmetric CES with variable </a:t>
            </a:r>
            <a:r>
              <a:rPr lang="en-US" sz="2800" i="1" dirty="0" smtClean="0"/>
              <a:t>n</a:t>
            </a:r>
            <a:r>
              <a:rPr lang="en-US" sz="2800" dirty="0" smtClean="0"/>
              <a:t> has become common, as</a:t>
            </a:r>
          </a:p>
          <a:p>
            <a:pPr lvl="1"/>
            <a:r>
              <a:rPr lang="en-US" sz="2400" dirty="0" smtClean="0"/>
              <a:t>Dixit-Stiglitz utility</a:t>
            </a:r>
          </a:p>
          <a:p>
            <a:pPr marL="457200" lvl="1" indent="0">
              <a:buNone/>
            </a:pPr>
            <a:r>
              <a:rPr lang="en-US" sz="2400" dirty="0" smtClean="0"/>
              <a:t>or sometimes</a:t>
            </a:r>
          </a:p>
          <a:p>
            <a:pPr lvl="1"/>
            <a:r>
              <a:rPr lang="en-US" sz="2400" dirty="0" smtClean="0"/>
              <a:t>Dixit-Stiglitz </a:t>
            </a:r>
            <a:r>
              <a:rPr lang="en-US" sz="2400" dirty="0" err="1" smtClean="0"/>
              <a:t>subutility</a:t>
            </a:r>
            <a:endParaRPr lang="en-US" sz="24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87</a:t>
            </a:fld>
            <a:endParaRPr lang="en-US"/>
          </a:p>
        </p:txBody>
      </p:sp>
      <p:sp>
        <p:nvSpPr>
          <p:cNvPr id="6" name="Title 1"/>
          <p:cNvSpPr txBox="1">
            <a:spLocks/>
          </p:cNvSpPr>
          <p:nvPr/>
        </p:nvSpPr>
        <p:spPr bwMode="auto">
          <a:xfrm>
            <a:off x="1447800" y="685800"/>
            <a:ext cx="7239000" cy="112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fontAlgn="base">
              <a:spcBef>
                <a:spcPct val="0"/>
              </a:spcBef>
              <a:spcAft>
                <a:spcPct val="0"/>
              </a:spcAft>
              <a:defRPr sz="4000" b="1" kern="1200">
                <a:solidFill>
                  <a:srgbClr val="002F52"/>
                </a:solidFill>
                <a:latin typeface="Palatino Linotype"/>
                <a:ea typeface="ＭＳ Ｐゴシック" charset="-128"/>
                <a:cs typeface="Palatino Linotype"/>
              </a:defRPr>
            </a:lvl1pPr>
            <a:lvl2pPr algn="l" defTabSz="457200" rtl="0" fontAlgn="base">
              <a:spcBef>
                <a:spcPct val="0"/>
              </a:spcBef>
              <a:spcAft>
                <a:spcPct val="0"/>
              </a:spcAft>
              <a:defRPr sz="4000" b="1">
                <a:solidFill>
                  <a:srgbClr val="002F52"/>
                </a:solidFill>
                <a:latin typeface="Palatino Linotype" pitchFamily="16" charset="0"/>
                <a:ea typeface="ＭＳ Ｐゴシック" charset="-128"/>
              </a:defRPr>
            </a:lvl2pPr>
            <a:lvl3pPr algn="l" defTabSz="457200" rtl="0" fontAlgn="base">
              <a:spcBef>
                <a:spcPct val="0"/>
              </a:spcBef>
              <a:spcAft>
                <a:spcPct val="0"/>
              </a:spcAft>
              <a:defRPr sz="4000" b="1">
                <a:solidFill>
                  <a:srgbClr val="002F52"/>
                </a:solidFill>
                <a:latin typeface="Palatino Linotype" pitchFamily="16" charset="0"/>
                <a:ea typeface="ＭＳ Ｐゴシック" charset="-128"/>
              </a:defRPr>
            </a:lvl3pPr>
            <a:lvl4pPr algn="l" defTabSz="457200" rtl="0" fontAlgn="base">
              <a:spcBef>
                <a:spcPct val="0"/>
              </a:spcBef>
              <a:spcAft>
                <a:spcPct val="0"/>
              </a:spcAft>
              <a:defRPr sz="4000" b="1">
                <a:solidFill>
                  <a:srgbClr val="002F52"/>
                </a:solidFill>
                <a:latin typeface="Palatino Linotype" pitchFamily="16" charset="0"/>
                <a:ea typeface="ＭＳ Ｐゴシック" charset="-128"/>
              </a:defRPr>
            </a:lvl4pPr>
            <a:lvl5pPr algn="l" defTabSz="457200" rtl="0" fontAlgn="base">
              <a:spcBef>
                <a:spcPct val="0"/>
              </a:spcBef>
              <a:spcAft>
                <a:spcPct val="0"/>
              </a:spcAft>
              <a:defRPr sz="4000" b="1">
                <a:solidFill>
                  <a:srgbClr val="002F52"/>
                </a:solidFill>
                <a:latin typeface="Palatino Linotype" pitchFamily="16" charset="0"/>
                <a:ea typeface="ＭＳ Ｐゴシック" charset="-128"/>
              </a:defRPr>
            </a:lvl5pPr>
            <a:lvl6pPr marL="457200" algn="l" defTabSz="457200" rtl="0" fontAlgn="base">
              <a:spcBef>
                <a:spcPct val="0"/>
              </a:spcBef>
              <a:spcAft>
                <a:spcPct val="0"/>
              </a:spcAft>
              <a:defRPr sz="4000" b="1">
                <a:solidFill>
                  <a:srgbClr val="002F52"/>
                </a:solidFill>
                <a:latin typeface="Palatino Linotype" pitchFamily="16" charset="0"/>
                <a:ea typeface="ＭＳ Ｐゴシック" charset="-128"/>
              </a:defRPr>
            </a:lvl6pPr>
            <a:lvl7pPr marL="914400" algn="l" defTabSz="457200" rtl="0" fontAlgn="base">
              <a:spcBef>
                <a:spcPct val="0"/>
              </a:spcBef>
              <a:spcAft>
                <a:spcPct val="0"/>
              </a:spcAft>
              <a:defRPr sz="4000" b="1">
                <a:solidFill>
                  <a:srgbClr val="002F52"/>
                </a:solidFill>
                <a:latin typeface="Palatino Linotype" pitchFamily="16" charset="0"/>
                <a:ea typeface="ＭＳ Ｐゴシック" charset="-128"/>
              </a:defRPr>
            </a:lvl7pPr>
            <a:lvl8pPr marL="1371600" algn="l" defTabSz="457200" rtl="0" fontAlgn="base">
              <a:spcBef>
                <a:spcPct val="0"/>
              </a:spcBef>
              <a:spcAft>
                <a:spcPct val="0"/>
              </a:spcAft>
              <a:defRPr sz="4000" b="1">
                <a:solidFill>
                  <a:srgbClr val="002F52"/>
                </a:solidFill>
                <a:latin typeface="Palatino Linotype" pitchFamily="16" charset="0"/>
                <a:ea typeface="ＭＳ Ｐゴシック" charset="-128"/>
              </a:defRPr>
            </a:lvl8pPr>
            <a:lvl9pPr marL="1828800" algn="l" defTabSz="457200" rtl="0" fontAlgn="base">
              <a:spcBef>
                <a:spcPct val="0"/>
              </a:spcBef>
              <a:spcAft>
                <a:spcPct val="0"/>
              </a:spcAft>
              <a:defRPr sz="4000" b="1">
                <a:solidFill>
                  <a:srgbClr val="002F52"/>
                </a:solidFill>
                <a:latin typeface="Palatino Linotype" pitchFamily="16" charset="0"/>
                <a:ea typeface="ＭＳ Ｐゴシック" charset="-128"/>
              </a:defRPr>
            </a:lvl9pPr>
          </a:lstStyle>
          <a:p>
            <a:pPr algn="ctr"/>
            <a:r>
              <a:rPr lang="en-US" sz="3600" smtClean="0"/>
              <a:t>Origins of “Dixit-Stiglitz utility”</a:t>
            </a:r>
            <a:endParaRPr lang="en-US" sz="3600" dirty="0"/>
          </a:p>
        </p:txBody>
      </p:sp>
    </p:spTree>
    <p:extLst>
      <p:ext uri="{BB962C8B-B14F-4D97-AF65-F5344CB8AC3E}">
        <p14:creationId xmlns:p14="http://schemas.microsoft.com/office/powerpoint/2010/main" val="114688463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0079" y="1711788"/>
            <a:ext cx="7239000" cy="3699474"/>
          </a:xfrm>
        </p:spPr>
        <p:txBody>
          <a:bodyPr/>
          <a:lstStyle/>
          <a:p>
            <a:r>
              <a:rPr lang="en-US" sz="2800" dirty="0" smtClean="0"/>
              <a:t>The name</a:t>
            </a:r>
          </a:p>
          <a:p>
            <a:pPr lvl="1"/>
            <a:r>
              <a:rPr lang="en-US" sz="2400" dirty="0" smtClean="0"/>
              <a:t>Not until 1987 did these names appear in the published literature, but then by more than one author.  It was used increasingly after that.</a:t>
            </a:r>
          </a:p>
          <a:p>
            <a:pPr lvl="1"/>
            <a:r>
              <a:rPr lang="en-US" sz="2400" dirty="0" smtClean="0"/>
              <a:t>Before then it was frequent for authors to build on the </a:t>
            </a:r>
            <a:r>
              <a:rPr lang="en-US" sz="2000" dirty="0" smtClean="0"/>
              <a:t>“(Spence-)Dixit-Stiglitz model”</a:t>
            </a:r>
          </a:p>
          <a:p>
            <a:pPr lvl="1"/>
            <a:r>
              <a:rPr lang="en-US" sz="2400" dirty="0" smtClean="0"/>
              <a:t>Krugman (1979, 1980) said his formulation was “borrowed from” or “derived from” “recent work by Dixit and Stiglitz (1977)”</a:t>
            </a:r>
            <a:endParaRPr lang="en-US" sz="24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88</a:t>
            </a:fld>
            <a:endParaRPr lang="en-US"/>
          </a:p>
        </p:txBody>
      </p:sp>
      <p:sp>
        <p:nvSpPr>
          <p:cNvPr id="6" name="Title 1"/>
          <p:cNvSpPr txBox="1">
            <a:spLocks/>
          </p:cNvSpPr>
          <p:nvPr/>
        </p:nvSpPr>
        <p:spPr bwMode="auto">
          <a:xfrm>
            <a:off x="1447800" y="685800"/>
            <a:ext cx="7239000" cy="112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fontAlgn="base">
              <a:spcBef>
                <a:spcPct val="0"/>
              </a:spcBef>
              <a:spcAft>
                <a:spcPct val="0"/>
              </a:spcAft>
              <a:defRPr sz="4000" b="1" kern="1200">
                <a:solidFill>
                  <a:srgbClr val="002F52"/>
                </a:solidFill>
                <a:latin typeface="Palatino Linotype"/>
                <a:ea typeface="ＭＳ Ｐゴシック" charset="-128"/>
                <a:cs typeface="Palatino Linotype"/>
              </a:defRPr>
            </a:lvl1pPr>
            <a:lvl2pPr algn="l" defTabSz="457200" rtl="0" fontAlgn="base">
              <a:spcBef>
                <a:spcPct val="0"/>
              </a:spcBef>
              <a:spcAft>
                <a:spcPct val="0"/>
              </a:spcAft>
              <a:defRPr sz="4000" b="1">
                <a:solidFill>
                  <a:srgbClr val="002F52"/>
                </a:solidFill>
                <a:latin typeface="Palatino Linotype" pitchFamily="16" charset="0"/>
                <a:ea typeface="ＭＳ Ｐゴシック" charset="-128"/>
              </a:defRPr>
            </a:lvl2pPr>
            <a:lvl3pPr algn="l" defTabSz="457200" rtl="0" fontAlgn="base">
              <a:spcBef>
                <a:spcPct val="0"/>
              </a:spcBef>
              <a:spcAft>
                <a:spcPct val="0"/>
              </a:spcAft>
              <a:defRPr sz="4000" b="1">
                <a:solidFill>
                  <a:srgbClr val="002F52"/>
                </a:solidFill>
                <a:latin typeface="Palatino Linotype" pitchFamily="16" charset="0"/>
                <a:ea typeface="ＭＳ Ｐゴシック" charset="-128"/>
              </a:defRPr>
            </a:lvl3pPr>
            <a:lvl4pPr algn="l" defTabSz="457200" rtl="0" fontAlgn="base">
              <a:spcBef>
                <a:spcPct val="0"/>
              </a:spcBef>
              <a:spcAft>
                <a:spcPct val="0"/>
              </a:spcAft>
              <a:defRPr sz="4000" b="1">
                <a:solidFill>
                  <a:srgbClr val="002F52"/>
                </a:solidFill>
                <a:latin typeface="Palatino Linotype" pitchFamily="16" charset="0"/>
                <a:ea typeface="ＭＳ Ｐゴシック" charset="-128"/>
              </a:defRPr>
            </a:lvl4pPr>
            <a:lvl5pPr algn="l" defTabSz="457200" rtl="0" fontAlgn="base">
              <a:spcBef>
                <a:spcPct val="0"/>
              </a:spcBef>
              <a:spcAft>
                <a:spcPct val="0"/>
              </a:spcAft>
              <a:defRPr sz="4000" b="1">
                <a:solidFill>
                  <a:srgbClr val="002F52"/>
                </a:solidFill>
                <a:latin typeface="Palatino Linotype" pitchFamily="16" charset="0"/>
                <a:ea typeface="ＭＳ Ｐゴシック" charset="-128"/>
              </a:defRPr>
            </a:lvl5pPr>
            <a:lvl6pPr marL="457200" algn="l" defTabSz="457200" rtl="0" fontAlgn="base">
              <a:spcBef>
                <a:spcPct val="0"/>
              </a:spcBef>
              <a:spcAft>
                <a:spcPct val="0"/>
              </a:spcAft>
              <a:defRPr sz="4000" b="1">
                <a:solidFill>
                  <a:srgbClr val="002F52"/>
                </a:solidFill>
                <a:latin typeface="Palatino Linotype" pitchFamily="16" charset="0"/>
                <a:ea typeface="ＭＳ Ｐゴシック" charset="-128"/>
              </a:defRPr>
            </a:lvl6pPr>
            <a:lvl7pPr marL="914400" algn="l" defTabSz="457200" rtl="0" fontAlgn="base">
              <a:spcBef>
                <a:spcPct val="0"/>
              </a:spcBef>
              <a:spcAft>
                <a:spcPct val="0"/>
              </a:spcAft>
              <a:defRPr sz="4000" b="1">
                <a:solidFill>
                  <a:srgbClr val="002F52"/>
                </a:solidFill>
                <a:latin typeface="Palatino Linotype" pitchFamily="16" charset="0"/>
                <a:ea typeface="ＭＳ Ｐゴシック" charset="-128"/>
              </a:defRPr>
            </a:lvl7pPr>
            <a:lvl8pPr marL="1371600" algn="l" defTabSz="457200" rtl="0" fontAlgn="base">
              <a:spcBef>
                <a:spcPct val="0"/>
              </a:spcBef>
              <a:spcAft>
                <a:spcPct val="0"/>
              </a:spcAft>
              <a:defRPr sz="4000" b="1">
                <a:solidFill>
                  <a:srgbClr val="002F52"/>
                </a:solidFill>
                <a:latin typeface="Palatino Linotype" pitchFamily="16" charset="0"/>
                <a:ea typeface="ＭＳ Ｐゴシック" charset="-128"/>
              </a:defRPr>
            </a:lvl8pPr>
            <a:lvl9pPr marL="1828800" algn="l" defTabSz="457200" rtl="0" fontAlgn="base">
              <a:spcBef>
                <a:spcPct val="0"/>
              </a:spcBef>
              <a:spcAft>
                <a:spcPct val="0"/>
              </a:spcAft>
              <a:defRPr sz="4000" b="1">
                <a:solidFill>
                  <a:srgbClr val="002F52"/>
                </a:solidFill>
                <a:latin typeface="Palatino Linotype" pitchFamily="16" charset="0"/>
                <a:ea typeface="ＭＳ Ｐゴシック" charset="-128"/>
              </a:defRPr>
            </a:lvl9pPr>
          </a:lstStyle>
          <a:p>
            <a:pPr algn="ctr"/>
            <a:r>
              <a:rPr lang="en-US" sz="3600" smtClean="0"/>
              <a:t>Origins of “Dixit-Stiglitz utility”</a:t>
            </a:r>
            <a:endParaRPr lang="en-US" sz="3600" dirty="0"/>
          </a:p>
        </p:txBody>
      </p:sp>
    </p:spTree>
    <p:extLst>
      <p:ext uri="{BB962C8B-B14F-4D97-AF65-F5344CB8AC3E}">
        <p14:creationId xmlns:p14="http://schemas.microsoft.com/office/powerpoint/2010/main" val="202439584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0079" y="1692544"/>
            <a:ext cx="7239000" cy="4216539"/>
          </a:xfrm>
        </p:spPr>
        <p:txBody>
          <a:bodyPr/>
          <a:lstStyle/>
          <a:p>
            <a:r>
              <a:rPr lang="en-US" sz="2800" dirty="0" smtClean="0"/>
              <a:t>Application to production was introduced by </a:t>
            </a:r>
          </a:p>
          <a:p>
            <a:pPr lvl="1"/>
            <a:r>
              <a:rPr lang="en-US" sz="2400" dirty="0" err="1"/>
              <a:t>Ethier</a:t>
            </a:r>
            <a:r>
              <a:rPr lang="en-US" sz="2400" dirty="0"/>
              <a:t>, Wilfred J.  1982.  "National and international returns to scale in the theory of international trade," </a:t>
            </a:r>
            <a:r>
              <a:rPr lang="en-US" sz="2400" i="1" dirty="0"/>
              <a:t>American Economic Review</a:t>
            </a:r>
            <a:r>
              <a:rPr lang="en-US" sz="2400" dirty="0"/>
              <a:t>, 72(3), (June), pp. 389-405. </a:t>
            </a:r>
            <a:endParaRPr lang="en-US" sz="2400" dirty="0" smtClean="0"/>
          </a:p>
          <a:p>
            <a:pPr lvl="1"/>
            <a:r>
              <a:rPr lang="en-US" sz="2400" dirty="0" smtClean="0"/>
              <a:t>He cited Dixit-Stiglitz and Dixit-Norman, as well as Krugman and others.</a:t>
            </a:r>
          </a:p>
          <a:p>
            <a:pPr lvl="1"/>
            <a:r>
              <a:rPr lang="en-US" sz="2400" dirty="0" smtClean="0"/>
              <a:t>His purpose was to “treat </a:t>
            </a:r>
            <a:r>
              <a:rPr lang="en-US" sz="2400" dirty="0"/>
              <a:t>the differentiated producer goods central to my own </a:t>
            </a:r>
            <a:r>
              <a:rPr lang="en-US" sz="2400" dirty="0" smtClean="0"/>
              <a:t>theory.” </a:t>
            </a:r>
            <a:endParaRPr lang="en-US" sz="24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89</a:t>
            </a:fld>
            <a:endParaRPr lang="en-US"/>
          </a:p>
        </p:txBody>
      </p:sp>
      <p:sp>
        <p:nvSpPr>
          <p:cNvPr id="6" name="Title 1"/>
          <p:cNvSpPr txBox="1">
            <a:spLocks/>
          </p:cNvSpPr>
          <p:nvPr/>
        </p:nvSpPr>
        <p:spPr bwMode="auto">
          <a:xfrm>
            <a:off x="1447800" y="685800"/>
            <a:ext cx="7239000" cy="112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fontAlgn="base">
              <a:spcBef>
                <a:spcPct val="0"/>
              </a:spcBef>
              <a:spcAft>
                <a:spcPct val="0"/>
              </a:spcAft>
              <a:defRPr sz="4000" b="1" kern="1200">
                <a:solidFill>
                  <a:srgbClr val="002F52"/>
                </a:solidFill>
                <a:latin typeface="Palatino Linotype"/>
                <a:ea typeface="ＭＳ Ｐゴシック" charset="-128"/>
                <a:cs typeface="Palatino Linotype"/>
              </a:defRPr>
            </a:lvl1pPr>
            <a:lvl2pPr algn="l" defTabSz="457200" rtl="0" fontAlgn="base">
              <a:spcBef>
                <a:spcPct val="0"/>
              </a:spcBef>
              <a:spcAft>
                <a:spcPct val="0"/>
              </a:spcAft>
              <a:defRPr sz="4000" b="1">
                <a:solidFill>
                  <a:srgbClr val="002F52"/>
                </a:solidFill>
                <a:latin typeface="Palatino Linotype" pitchFamily="16" charset="0"/>
                <a:ea typeface="ＭＳ Ｐゴシック" charset="-128"/>
              </a:defRPr>
            </a:lvl2pPr>
            <a:lvl3pPr algn="l" defTabSz="457200" rtl="0" fontAlgn="base">
              <a:spcBef>
                <a:spcPct val="0"/>
              </a:spcBef>
              <a:spcAft>
                <a:spcPct val="0"/>
              </a:spcAft>
              <a:defRPr sz="4000" b="1">
                <a:solidFill>
                  <a:srgbClr val="002F52"/>
                </a:solidFill>
                <a:latin typeface="Palatino Linotype" pitchFamily="16" charset="0"/>
                <a:ea typeface="ＭＳ Ｐゴシック" charset="-128"/>
              </a:defRPr>
            </a:lvl3pPr>
            <a:lvl4pPr algn="l" defTabSz="457200" rtl="0" fontAlgn="base">
              <a:spcBef>
                <a:spcPct val="0"/>
              </a:spcBef>
              <a:spcAft>
                <a:spcPct val="0"/>
              </a:spcAft>
              <a:defRPr sz="4000" b="1">
                <a:solidFill>
                  <a:srgbClr val="002F52"/>
                </a:solidFill>
                <a:latin typeface="Palatino Linotype" pitchFamily="16" charset="0"/>
                <a:ea typeface="ＭＳ Ｐゴシック" charset="-128"/>
              </a:defRPr>
            </a:lvl4pPr>
            <a:lvl5pPr algn="l" defTabSz="457200" rtl="0" fontAlgn="base">
              <a:spcBef>
                <a:spcPct val="0"/>
              </a:spcBef>
              <a:spcAft>
                <a:spcPct val="0"/>
              </a:spcAft>
              <a:defRPr sz="4000" b="1">
                <a:solidFill>
                  <a:srgbClr val="002F52"/>
                </a:solidFill>
                <a:latin typeface="Palatino Linotype" pitchFamily="16" charset="0"/>
                <a:ea typeface="ＭＳ Ｐゴシック" charset="-128"/>
              </a:defRPr>
            </a:lvl5pPr>
            <a:lvl6pPr marL="457200" algn="l" defTabSz="457200" rtl="0" fontAlgn="base">
              <a:spcBef>
                <a:spcPct val="0"/>
              </a:spcBef>
              <a:spcAft>
                <a:spcPct val="0"/>
              </a:spcAft>
              <a:defRPr sz="4000" b="1">
                <a:solidFill>
                  <a:srgbClr val="002F52"/>
                </a:solidFill>
                <a:latin typeface="Palatino Linotype" pitchFamily="16" charset="0"/>
                <a:ea typeface="ＭＳ Ｐゴシック" charset="-128"/>
              </a:defRPr>
            </a:lvl6pPr>
            <a:lvl7pPr marL="914400" algn="l" defTabSz="457200" rtl="0" fontAlgn="base">
              <a:spcBef>
                <a:spcPct val="0"/>
              </a:spcBef>
              <a:spcAft>
                <a:spcPct val="0"/>
              </a:spcAft>
              <a:defRPr sz="4000" b="1">
                <a:solidFill>
                  <a:srgbClr val="002F52"/>
                </a:solidFill>
                <a:latin typeface="Palatino Linotype" pitchFamily="16" charset="0"/>
                <a:ea typeface="ＭＳ Ｐゴシック" charset="-128"/>
              </a:defRPr>
            </a:lvl7pPr>
            <a:lvl8pPr marL="1371600" algn="l" defTabSz="457200" rtl="0" fontAlgn="base">
              <a:spcBef>
                <a:spcPct val="0"/>
              </a:spcBef>
              <a:spcAft>
                <a:spcPct val="0"/>
              </a:spcAft>
              <a:defRPr sz="4000" b="1">
                <a:solidFill>
                  <a:srgbClr val="002F52"/>
                </a:solidFill>
                <a:latin typeface="Palatino Linotype" pitchFamily="16" charset="0"/>
                <a:ea typeface="ＭＳ Ｐゴシック" charset="-128"/>
              </a:defRPr>
            </a:lvl8pPr>
            <a:lvl9pPr marL="1828800" algn="l" defTabSz="457200" rtl="0" fontAlgn="base">
              <a:spcBef>
                <a:spcPct val="0"/>
              </a:spcBef>
              <a:spcAft>
                <a:spcPct val="0"/>
              </a:spcAft>
              <a:defRPr sz="4000" b="1">
                <a:solidFill>
                  <a:srgbClr val="002F52"/>
                </a:solidFill>
                <a:latin typeface="Palatino Linotype" pitchFamily="16" charset="0"/>
                <a:ea typeface="ＭＳ Ｐゴシック" charset="-128"/>
              </a:defRPr>
            </a:lvl9pPr>
          </a:lstStyle>
          <a:p>
            <a:pPr algn="ctr"/>
            <a:r>
              <a:rPr lang="en-US" sz="3600" smtClean="0"/>
              <a:t>Origins of “Dixit-Stiglitz utility”</a:t>
            </a:r>
            <a:endParaRPr lang="en-US" sz="3600" dirty="0"/>
          </a:p>
        </p:txBody>
      </p:sp>
    </p:spTree>
    <p:extLst>
      <p:ext uri="{BB962C8B-B14F-4D97-AF65-F5344CB8AC3E}">
        <p14:creationId xmlns:p14="http://schemas.microsoft.com/office/powerpoint/2010/main" val="1437597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127125"/>
          </a:xfrm>
        </p:spPr>
        <p:txBody>
          <a:bodyPr/>
          <a:lstStyle/>
          <a:p>
            <a:r>
              <a:rPr lang="en-US" dirty="0" smtClean="0"/>
              <a:t>Origins </a:t>
            </a:r>
            <a:r>
              <a:rPr lang="en-US" dirty="0"/>
              <a:t>of </a:t>
            </a:r>
            <a:r>
              <a:rPr lang="en-US" dirty="0" smtClean="0"/>
              <a:t>“CES function”</a:t>
            </a:r>
            <a:endParaRPr lang="en-US" dirty="0"/>
          </a:p>
        </p:txBody>
      </p:sp>
      <p:sp>
        <p:nvSpPr>
          <p:cNvPr id="3" name="Content Placeholder 2"/>
          <p:cNvSpPr>
            <a:spLocks noGrp="1"/>
          </p:cNvSpPr>
          <p:nvPr>
            <p:ph idx="1"/>
          </p:nvPr>
        </p:nvSpPr>
        <p:spPr>
          <a:xfrm>
            <a:off x="1390079" y="1692544"/>
            <a:ext cx="7239000" cy="3748719"/>
          </a:xfrm>
        </p:spPr>
        <p:txBody>
          <a:bodyPr/>
          <a:lstStyle/>
          <a:p>
            <a:r>
              <a:rPr lang="en-US" sz="2800" dirty="0" smtClean="0"/>
              <a:t>Named CES Function by the authors</a:t>
            </a:r>
          </a:p>
          <a:p>
            <a:r>
              <a:rPr lang="en-US" sz="2800" dirty="0" smtClean="0"/>
              <a:t>Other names:</a:t>
            </a:r>
          </a:p>
          <a:p>
            <a:pPr lvl="1"/>
            <a:r>
              <a:rPr lang="en-US" sz="2400" dirty="0"/>
              <a:t>"</a:t>
            </a:r>
            <a:r>
              <a:rPr lang="en-US" sz="2400" dirty="0" err="1"/>
              <a:t>homohypallagic</a:t>
            </a:r>
            <a:r>
              <a:rPr lang="en-US" sz="2400" dirty="0"/>
              <a:t>" </a:t>
            </a:r>
            <a:r>
              <a:rPr lang="en-US" sz="2400" dirty="0" smtClean="0"/>
              <a:t>function (</a:t>
            </a:r>
            <a:r>
              <a:rPr lang="en-US" sz="2400" dirty="0" err="1" smtClean="0"/>
              <a:t>Minhas</a:t>
            </a:r>
            <a:r>
              <a:rPr lang="en-US" sz="2400" dirty="0" smtClean="0"/>
              <a:t> 1962)</a:t>
            </a:r>
          </a:p>
          <a:p>
            <a:pPr lvl="2"/>
            <a:r>
              <a:rPr lang="en-US" sz="2000" dirty="0" smtClean="0"/>
              <a:t>From Greek:  homo = same, </a:t>
            </a:r>
            <a:r>
              <a:rPr lang="en-US" sz="2000" dirty="0" err="1" smtClean="0"/>
              <a:t>hypallage</a:t>
            </a:r>
            <a:r>
              <a:rPr lang="en-US" sz="2000" dirty="0" smtClean="0"/>
              <a:t> = substitution</a:t>
            </a:r>
          </a:p>
          <a:p>
            <a:pPr lvl="1"/>
            <a:r>
              <a:rPr lang="en-US" sz="2400" dirty="0"/>
              <a:t>"SMAC </a:t>
            </a:r>
            <a:r>
              <a:rPr lang="en-US" sz="2400" dirty="0" smtClean="0"/>
              <a:t>function” (</a:t>
            </a:r>
            <a:r>
              <a:rPr lang="en-US" sz="2400" dirty="0" err="1" smtClean="0"/>
              <a:t>Mukerji</a:t>
            </a:r>
            <a:r>
              <a:rPr lang="en-US" sz="2400" dirty="0" smtClean="0"/>
              <a:t> 1963)</a:t>
            </a:r>
          </a:p>
          <a:p>
            <a:r>
              <a:rPr lang="en-US" sz="2800" dirty="0" smtClean="0"/>
              <a:t>Basis of (Spence-)Dixit-</a:t>
            </a:r>
            <a:r>
              <a:rPr lang="en-US" sz="2800" dirty="0" err="1" smtClean="0"/>
              <a:t>Stiglitz</a:t>
            </a:r>
            <a:r>
              <a:rPr lang="en-US" sz="2800" dirty="0" smtClean="0"/>
              <a:t> utility function, allowing number of goods (varieties) be variable</a:t>
            </a:r>
            <a:endParaRPr lang="en-US" sz="28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9</a:t>
            </a:fld>
            <a:endParaRPr lang="en-US"/>
          </a:p>
        </p:txBody>
      </p:sp>
    </p:spTree>
    <p:extLst>
      <p:ext uri="{BB962C8B-B14F-4D97-AF65-F5344CB8AC3E}">
        <p14:creationId xmlns:p14="http://schemas.microsoft.com/office/powerpoint/2010/main" val="73670321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0079" y="1692544"/>
            <a:ext cx="7239000" cy="3539431"/>
          </a:xfrm>
        </p:spPr>
        <p:txBody>
          <a:bodyPr/>
          <a:lstStyle/>
          <a:p>
            <a:r>
              <a:rPr lang="en-US" sz="2800" dirty="0" err="1" smtClean="0"/>
              <a:t>Ethier’s</a:t>
            </a:r>
            <a:r>
              <a:rPr lang="en-US" sz="2800" dirty="0" smtClean="0"/>
              <a:t> formulation:</a:t>
            </a:r>
          </a:p>
          <a:p>
            <a:endParaRPr lang="en-US" sz="2800" dirty="0"/>
          </a:p>
          <a:p>
            <a:endParaRPr lang="en-US" sz="2800" dirty="0" smtClean="0"/>
          </a:p>
          <a:p>
            <a:endParaRPr lang="en-US" sz="2800" dirty="0"/>
          </a:p>
          <a:p>
            <a:pPr marL="0" indent="0">
              <a:buNone/>
            </a:pPr>
            <a:r>
              <a:rPr lang="en-US" sz="2800" dirty="0"/>
              <a:t>	</a:t>
            </a:r>
            <a:r>
              <a:rPr lang="en-US" sz="2800" dirty="0" smtClean="0"/>
              <a:t>Thus he had a second parameter, α, for the role of variety.</a:t>
            </a:r>
          </a:p>
          <a:p>
            <a:endParaRPr lang="en-US" sz="28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90</a:t>
            </a:fld>
            <a:endParaRPr lang="en-US"/>
          </a:p>
        </p:txBody>
      </p:sp>
      <p:sp>
        <p:nvSpPr>
          <p:cNvPr id="6" name="Title 1"/>
          <p:cNvSpPr txBox="1">
            <a:spLocks/>
          </p:cNvSpPr>
          <p:nvPr/>
        </p:nvSpPr>
        <p:spPr bwMode="auto">
          <a:xfrm>
            <a:off x="1447800" y="685800"/>
            <a:ext cx="7239000" cy="112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fontAlgn="base">
              <a:spcBef>
                <a:spcPct val="0"/>
              </a:spcBef>
              <a:spcAft>
                <a:spcPct val="0"/>
              </a:spcAft>
              <a:defRPr sz="4000" b="1" kern="1200">
                <a:solidFill>
                  <a:srgbClr val="002F52"/>
                </a:solidFill>
                <a:latin typeface="Palatino Linotype"/>
                <a:ea typeface="ＭＳ Ｐゴシック" charset="-128"/>
                <a:cs typeface="Palatino Linotype"/>
              </a:defRPr>
            </a:lvl1pPr>
            <a:lvl2pPr algn="l" defTabSz="457200" rtl="0" fontAlgn="base">
              <a:spcBef>
                <a:spcPct val="0"/>
              </a:spcBef>
              <a:spcAft>
                <a:spcPct val="0"/>
              </a:spcAft>
              <a:defRPr sz="4000" b="1">
                <a:solidFill>
                  <a:srgbClr val="002F52"/>
                </a:solidFill>
                <a:latin typeface="Palatino Linotype" pitchFamily="16" charset="0"/>
                <a:ea typeface="ＭＳ Ｐゴシック" charset="-128"/>
              </a:defRPr>
            </a:lvl2pPr>
            <a:lvl3pPr algn="l" defTabSz="457200" rtl="0" fontAlgn="base">
              <a:spcBef>
                <a:spcPct val="0"/>
              </a:spcBef>
              <a:spcAft>
                <a:spcPct val="0"/>
              </a:spcAft>
              <a:defRPr sz="4000" b="1">
                <a:solidFill>
                  <a:srgbClr val="002F52"/>
                </a:solidFill>
                <a:latin typeface="Palatino Linotype" pitchFamily="16" charset="0"/>
                <a:ea typeface="ＭＳ Ｐゴシック" charset="-128"/>
              </a:defRPr>
            </a:lvl3pPr>
            <a:lvl4pPr algn="l" defTabSz="457200" rtl="0" fontAlgn="base">
              <a:spcBef>
                <a:spcPct val="0"/>
              </a:spcBef>
              <a:spcAft>
                <a:spcPct val="0"/>
              </a:spcAft>
              <a:defRPr sz="4000" b="1">
                <a:solidFill>
                  <a:srgbClr val="002F52"/>
                </a:solidFill>
                <a:latin typeface="Palatino Linotype" pitchFamily="16" charset="0"/>
                <a:ea typeface="ＭＳ Ｐゴシック" charset="-128"/>
              </a:defRPr>
            </a:lvl4pPr>
            <a:lvl5pPr algn="l" defTabSz="457200" rtl="0" fontAlgn="base">
              <a:spcBef>
                <a:spcPct val="0"/>
              </a:spcBef>
              <a:spcAft>
                <a:spcPct val="0"/>
              </a:spcAft>
              <a:defRPr sz="4000" b="1">
                <a:solidFill>
                  <a:srgbClr val="002F52"/>
                </a:solidFill>
                <a:latin typeface="Palatino Linotype" pitchFamily="16" charset="0"/>
                <a:ea typeface="ＭＳ Ｐゴシック" charset="-128"/>
              </a:defRPr>
            </a:lvl5pPr>
            <a:lvl6pPr marL="457200" algn="l" defTabSz="457200" rtl="0" fontAlgn="base">
              <a:spcBef>
                <a:spcPct val="0"/>
              </a:spcBef>
              <a:spcAft>
                <a:spcPct val="0"/>
              </a:spcAft>
              <a:defRPr sz="4000" b="1">
                <a:solidFill>
                  <a:srgbClr val="002F52"/>
                </a:solidFill>
                <a:latin typeface="Palatino Linotype" pitchFamily="16" charset="0"/>
                <a:ea typeface="ＭＳ Ｐゴシック" charset="-128"/>
              </a:defRPr>
            </a:lvl6pPr>
            <a:lvl7pPr marL="914400" algn="l" defTabSz="457200" rtl="0" fontAlgn="base">
              <a:spcBef>
                <a:spcPct val="0"/>
              </a:spcBef>
              <a:spcAft>
                <a:spcPct val="0"/>
              </a:spcAft>
              <a:defRPr sz="4000" b="1">
                <a:solidFill>
                  <a:srgbClr val="002F52"/>
                </a:solidFill>
                <a:latin typeface="Palatino Linotype" pitchFamily="16" charset="0"/>
                <a:ea typeface="ＭＳ Ｐゴシック" charset="-128"/>
              </a:defRPr>
            </a:lvl7pPr>
            <a:lvl8pPr marL="1371600" algn="l" defTabSz="457200" rtl="0" fontAlgn="base">
              <a:spcBef>
                <a:spcPct val="0"/>
              </a:spcBef>
              <a:spcAft>
                <a:spcPct val="0"/>
              </a:spcAft>
              <a:defRPr sz="4000" b="1">
                <a:solidFill>
                  <a:srgbClr val="002F52"/>
                </a:solidFill>
                <a:latin typeface="Palatino Linotype" pitchFamily="16" charset="0"/>
                <a:ea typeface="ＭＳ Ｐゴシック" charset="-128"/>
              </a:defRPr>
            </a:lvl8pPr>
            <a:lvl9pPr marL="1828800" algn="l" defTabSz="457200" rtl="0" fontAlgn="base">
              <a:spcBef>
                <a:spcPct val="0"/>
              </a:spcBef>
              <a:spcAft>
                <a:spcPct val="0"/>
              </a:spcAft>
              <a:defRPr sz="4000" b="1">
                <a:solidFill>
                  <a:srgbClr val="002F52"/>
                </a:solidFill>
                <a:latin typeface="Palatino Linotype" pitchFamily="16" charset="0"/>
                <a:ea typeface="ＭＳ Ｐゴシック" charset="-128"/>
              </a:defRPr>
            </a:lvl9pPr>
          </a:lstStyle>
          <a:p>
            <a:pPr algn="ctr"/>
            <a:r>
              <a:rPr lang="en-US" sz="3600" smtClean="0"/>
              <a:t>Origins of “Dixit-Stiglitz utility”</a:t>
            </a:r>
            <a:endParaRPr lang="en-US" sz="3600" dirty="0"/>
          </a:p>
        </p:txBody>
      </p:sp>
      <p:pic>
        <p:nvPicPr>
          <p:cNvPr id="2" name="Picture 1"/>
          <p:cNvPicPr>
            <a:picLocks noChangeAspect="1"/>
          </p:cNvPicPr>
          <p:nvPr/>
        </p:nvPicPr>
        <p:blipFill>
          <a:blip r:embed="rId2"/>
          <a:stretch>
            <a:fillRect/>
          </a:stretch>
        </p:blipFill>
        <p:spPr>
          <a:xfrm>
            <a:off x="1295400" y="2438400"/>
            <a:ext cx="6515100" cy="1219200"/>
          </a:xfrm>
          <a:prstGeom prst="rect">
            <a:avLst/>
          </a:prstGeom>
        </p:spPr>
      </p:pic>
    </p:spTree>
    <p:extLst>
      <p:ext uri="{BB962C8B-B14F-4D97-AF65-F5344CB8AC3E}">
        <p14:creationId xmlns:p14="http://schemas.microsoft.com/office/powerpoint/2010/main" val="36964500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0079" y="1692544"/>
            <a:ext cx="7239000" cy="3367076"/>
          </a:xfrm>
        </p:spPr>
        <p:txBody>
          <a:bodyPr/>
          <a:lstStyle/>
          <a:p>
            <a:r>
              <a:rPr lang="en-US" sz="2800" dirty="0" smtClean="0"/>
              <a:t>Variety in Dixit-Stiglitz and </a:t>
            </a:r>
            <a:r>
              <a:rPr lang="en-US" sz="2800" dirty="0" err="1" smtClean="0"/>
              <a:t>Ethier</a:t>
            </a:r>
            <a:r>
              <a:rPr lang="en-US" sz="2800" dirty="0" smtClean="0"/>
              <a:t> compared:</a:t>
            </a:r>
          </a:p>
          <a:p>
            <a:r>
              <a:rPr lang="en-US" sz="2800" dirty="0">
                <a:latin typeface="Cambria"/>
                <a:cs typeface="Cambria"/>
              </a:rPr>
              <a:t>If </a:t>
            </a:r>
            <a:r>
              <a:rPr lang="en-US" sz="2800" i="1" dirty="0" smtClean="0">
                <a:latin typeface="Cambria"/>
                <a:cs typeface="Cambria"/>
              </a:rPr>
              <a:t>x</a:t>
            </a:r>
            <a:r>
              <a:rPr lang="en-US" sz="2800" i="1" baseline="-25000" dirty="0" smtClean="0">
                <a:latin typeface="Cambria"/>
                <a:cs typeface="Cambria"/>
              </a:rPr>
              <a:t>i</a:t>
            </a:r>
            <a:r>
              <a:rPr lang="en-US" sz="2800" dirty="0" smtClean="0">
                <a:latin typeface="Cambria"/>
                <a:cs typeface="Cambria"/>
              </a:rPr>
              <a:t> </a:t>
            </a:r>
            <a:r>
              <a:rPr lang="en-US" sz="2800" dirty="0">
                <a:latin typeface="Cambria"/>
                <a:cs typeface="Cambria"/>
              </a:rPr>
              <a:t>= </a:t>
            </a:r>
            <a:r>
              <a:rPr lang="en-US" sz="2800" i="1" dirty="0" smtClean="0">
                <a:latin typeface="Cambria"/>
                <a:cs typeface="Cambria"/>
              </a:rPr>
              <a:t>x</a:t>
            </a:r>
            <a:r>
              <a:rPr lang="en-US" sz="2800" dirty="0" smtClean="0">
                <a:latin typeface="Cambria"/>
                <a:cs typeface="Cambria"/>
              </a:rPr>
              <a:t>, </a:t>
            </a:r>
            <a:r>
              <a:rPr lang="en-US" sz="2800" i="1" dirty="0" err="1">
                <a:latin typeface="Cambria"/>
                <a:cs typeface="Cambria"/>
              </a:rPr>
              <a:t>i</a:t>
            </a:r>
            <a:r>
              <a:rPr lang="en-US" sz="2800" dirty="0">
                <a:latin typeface="Cambria"/>
                <a:cs typeface="Cambria"/>
              </a:rPr>
              <a:t>=1,…,</a:t>
            </a:r>
            <a:r>
              <a:rPr lang="en-US" sz="2800" i="1" dirty="0" smtClean="0">
                <a:latin typeface="Cambria"/>
                <a:cs typeface="Cambria"/>
              </a:rPr>
              <a:t>n</a:t>
            </a:r>
            <a:r>
              <a:rPr lang="en-US" sz="2800" dirty="0" smtClean="0">
                <a:latin typeface="Cambria"/>
                <a:cs typeface="Cambria"/>
              </a:rPr>
              <a:t>, </a:t>
            </a:r>
            <a:r>
              <a:rPr lang="en-US" sz="2800" dirty="0" err="1" smtClean="0">
                <a:latin typeface="Cambria"/>
                <a:cs typeface="Cambria"/>
              </a:rPr>
              <a:t>Ethier’s</a:t>
            </a:r>
            <a:r>
              <a:rPr lang="en-US" sz="2800" dirty="0" smtClean="0">
                <a:latin typeface="Cambria"/>
                <a:cs typeface="Cambria"/>
              </a:rPr>
              <a:t> becomes</a:t>
            </a:r>
            <a:endParaRPr lang="en-US" sz="2800" dirty="0"/>
          </a:p>
          <a:p>
            <a:endParaRPr lang="en-US" sz="2800" dirty="0" smtClean="0"/>
          </a:p>
          <a:p>
            <a:pPr marL="346075" indent="0">
              <a:buNone/>
            </a:pPr>
            <a:r>
              <a:rPr lang="en-US" sz="2800" dirty="0" smtClean="0"/>
              <a:t>so that an equal rise in </a:t>
            </a:r>
            <a:r>
              <a:rPr lang="en-US" sz="2800" i="1" dirty="0" smtClean="0"/>
              <a:t>n</a:t>
            </a:r>
            <a:r>
              <a:rPr lang="en-US" sz="2800" dirty="0" smtClean="0"/>
              <a:t> and fall in </a:t>
            </a:r>
            <a:r>
              <a:rPr lang="en-US" sz="2800" i="1" dirty="0" smtClean="0"/>
              <a:t>x</a:t>
            </a:r>
            <a:r>
              <a:rPr lang="en-US" sz="2800" dirty="0" smtClean="0"/>
              <a:t> (keeping total quantity </a:t>
            </a:r>
            <a:r>
              <a:rPr lang="en-US" sz="2800" i="1" dirty="0" err="1" smtClean="0"/>
              <a:t>nx</a:t>
            </a:r>
            <a:r>
              <a:rPr lang="en-US" sz="2800" dirty="0" smtClean="0"/>
              <a:t> constant) raises </a:t>
            </a:r>
            <a:r>
              <a:rPr lang="en-US" sz="2800" i="1" dirty="0" smtClean="0"/>
              <a:t>M</a:t>
            </a:r>
            <a:r>
              <a:rPr lang="en-US" sz="2800" dirty="0" smtClean="0"/>
              <a:t> to the extent that α&gt;1.</a:t>
            </a:r>
          </a:p>
        </p:txBody>
      </p:sp>
      <p:sp>
        <p:nvSpPr>
          <p:cNvPr id="4" name="Slide Number Placeholder 3"/>
          <p:cNvSpPr>
            <a:spLocks noGrp="1"/>
          </p:cNvSpPr>
          <p:nvPr>
            <p:ph type="sldNum" sz="quarter" idx="10"/>
          </p:nvPr>
        </p:nvSpPr>
        <p:spPr/>
        <p:txBody>
          <a:bodyPr/>
          <a:lstStyle/>
          <a:p>
            <a:fld id="{6934DB79-9026-674A-8CB3-9EAE7ABF02E6}" type="slidenum">
              <a:rPr lang="en-US" smtClean="0"/>
              <a:pPr/>
              <a:t>91</a:t>
            </a:fld>
            <a:endParaRPr lang="en-US"/>
          </a:p>
        </p:txBody>
      </p:sp>
      <p:sp>
        <p:nvSpPr>
          <p:cNvPr id="6" name="Title 1"/>
          <p:cNvSpPr txBox="1">
            <a:spLocks/>
          </p:cNvSpPr>
          <p:nvPr/>
        </p:nvSpPr>
        <p:spPr bwMode="auto">
          <a:xfrm>
            <a:off x="1447800" y="685800"/>
            <a:ext cx="7239000" cy="112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fontAlgn="base">
              <a:spcBef>
                <a:spcPct val="0"/>
              </a:spcBef>
              <a:spcAft>
                <a:spcPct val="0"/>
              </a:spcAft>
              <a:defRPr sz="4000" b="1" kern="1200">
                <a:solidFill>
                  <a:srgbClr val="002F52"/>
                </a:solidFill>
                <a:latin typeface="Palatino Linotype"/>
                <a:ea typeface="ＭＳ Ｐゴシック" charset="-128"/>
                <a:cs typeface="Palatino Linotype"/>
              </a:defRPr>
            </a:lvl1pPr>
            <a:lvl2pPr algn="l" defTabSz="457200" rtl="0" fontAlgn="base">
              <a:spcBef>
                <a:spcPct val="0"/>
              </a:spcBef>
              <a:spcAft>
                <a:spcPct val="0"/>
              </a:spcAft>
              <a:defRPr sz="4000" b="1">
                <a:solidFill>
                  <a:srgbClr val="002F52"/>
                </a:solidFill>
                <a:latin typeface="Palatino Linotype" pitchFamily="16" charset="0"/>
                <a:ea typeface="ＭＳ Ｐゴシック" charset="-128"/>
              </a:defRPr>
            </a:lvl2pPr>
            <a:lvl3pPr algn="l" defTabSz="457200" rtl="0" fontAlgn="base">
              <a:spcBef>
                <a:spcPct val="0"/>
              </a:spcBef>
              <a:spcAft>
                <a:spcPct val="0"/>
              </a:spcAft>
              <a:defRPr sz="4000" b="1">
                <a:solidFill>
                  <a:srgbClr val="002F52"/>
                </a:solidFill>
                <a:latin typeface="Palatino Linotype" pitchFamily="16" charset="0"/>
                <a:ea typeface="ＭＳ Ｐゴシック" charset="-128"/>
              </a:defRPr>
            </a:lvl3pPr>
            <a:lvl4pPr algn="l" defTabSz="457200" rtl="0" fontAlgn="base">
              <a:spcBef>
                <a:spcPct val="0"/>
              </a:spcBef>
              <a:spcAft>
                <a:spcPct val="0"/>
              </a:spcAft>
              <a:defRPr sz="4000" b="1">
                <a:solidFill>
                  <a:srgbClr val="002F52"/>
                </a:solidFill>
                <a:latin typeface="Palatino Linotype" pitchFamily="16" charset="0"/>
                <a:ea typeface="ＭＳ Ｐゴシック" charset="-128"/>
              </a:defRPr>
            </a:lvl4pPr>
            <a:lvl5pPr algn="l" defTabSz="457200" rtl="0" fontAlgn="base">
              <a:spcBef>
                <a:spcPct val="0"/>
              </a:spcBef>
              <a:spcAft>
                <a:spcPct val="0"/>
              </a:spcAft>
              <a:defRPr sz="4000" b="1">
                <a:solidFill>
                  <a:srgbClr val="002F52"/>
                </a:solidFill>
                <a:latin typeface="Palatino Linotype" pitchFamily="16" charset="0"/>
                <a:ea typeface="ＭＳ Ｐゴシック" charset="-128"/>
              </a:defRPr>
            </a:lvl5pPr>
            <a:lvl6pPr marL="457200" algn="l" defTabSz="457200" rtl="0" fontAlgn="base">
              <a:spcBef>
                <a:spcPct val="0"/>
              </a:spcBef>
              <a:spcAft>
                <a:spcPct val="0"/>
              </a:spcAft>
              <a:defRPr sz="4000" b="1">
                <a:solidFill>
                  <a:srgbClr val="002F52"/>
                </a:solidFill>
                <a:latin typeface="Palatino Linotype" pitchFamily="16" charset="0"/>
                <a:ea typeface="ＭＳ Ｐゴシック" charset="-128"/>
              </a:defRPr>
            </a:lvl6pPr>
            <a:lvl7pPr marL="914400" algn="l" defTabSz="457200" rtl="0" fontAlgn="base">
              <a:spcBef>
                <a:spcPct val="0"/>
              </a:spcBef>
              <a:spcAft>
                <a:spcPct val="0"/>
              </a:spcAft>
              <a:defRPr sz="4000" b="1">
                <a:solidFill>
                  <a:srgbClr val="002F52"/>
                </a:solidFill>
                <a:latin typeface="Palatino Linotype" pitchFamily="16" charset="0"/>
                <a:ea typeface="ＭＳ Ｐゴシック" charset="-128"/>
              </a:defRPr>
            </a:lvl7pPr>
            <a:lvl8pPr marL="1371600" algn="l" defTabSz="457200" rtl="0" fontAlgn="base">
              <a:spcBef>
                <a:spcPct val="0"/>
              </a:spcBef>
              <a:spcAft>
                <a:spcPct val="0"/>
              </a:spcAft>
              <a:defRPr sz="4000" b="1">
                <a:solidFill>
                  <a:srgbClr val="002F52"/>
                </a:solidFill>
                <a:latin typeface="Palatino Linotype" pitchFamily="16" charset="0"/>
                <a:ea typeface="ＭＳ Ｐゴシック" charset="-128"/>
              </a:defRPr>
            </a:lvl8pPr>
            <a:lvl9pPr marL="1828800" algn="l" defTabSz="457200" rtl="0" fontAlgn="base">
              <a:spcBef>
                <a:spcPct val="0"/>
              </a:spcBef>
              <a:spcAft>
                <a:spcPct val="0"/>
              </a:spcAft>
              <a:defRPr sz="4000" b="1">
                <a:solidFill>
                  <a:srgbClr val="002F52"/>
                </a:solidFill>
                <a:latin typeface="Palatino Linotype" pitchFamily="16" charset="0"/>
                <a:ea typeface="ＭＳ Ｐゴシック" charset="-128"/>
              </a:defRPr>
            </a:lvl9pPr>
          </a:lstStyle>
          <a:p>
            <a:pPr algn="ctr"/>
            <a:r>
              <a:rPr lang="en-US" sz="3600" smtClean="0"/>
              <a:t>Origins of “Dixit-Stiglitz utility”</a:t>
            </a:r>
            <a:endParaRPr lang="en-US" sz="3600" dirty="0"/>
          </a:p>
        </p:txBody>
      </p:sp>
      <p:pic>
        <p:nvPicPr>
          <p:cNvPr id="2" name="Picture 1"/>
          <p:cNvPicPr>
            <a:picLocks noChangeAspect="1"/>
          </p:cNvPicPr>
          <p:nvPr/>
        </p:nvPicPr>
        <p:blipFill>
          <a:blip r:embed="rId2"/>
          <a:stretch>
            <a:fillRect/>
          </a:stretch>
        </p:blipFill>
        <p:spPr>
          <a:xfrm>
            <a:off x="3492500" y="3187700"/>
            <a:ext cx="2159000" cy="469900"/>
          </a:xfrm>
          <a:prstGeom prst="rect">
            <a:avLst/>
          </a:prstGeom>
        </p:spPr>
      </p:pic>
    </p:spTree>
    <p:extLst>
      <p:ext uri="{BB962C8B-B14F-4D97-AF65-F5344CB8AC3E}">
        <p14:creationId xmlns:p14="http://schemas.microsoft.com/office/powerpoint/2010/main" val="210094233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0079" y="1692544"/>
            <a:ext cx="7239000" cy="4019562"/>
          </a:xfrm>
        </p:spPr>
        <p:txBody>
          <a:bodyPr/>
          <a:lstStyle/>
          <a:p>
            <a:r>
              <a:rPr lang="en-US" sz="2400" dirty="0" err="1" smtClean="0"/>
              <a:t>Ethier’s</a:t>
            </a:r>
            <a:r>
              <a:rPr lang="en-US" sz="2400" dirty="0" smtClean="0"/>
              <a:t> reduces to Dixit-Stiglitz if </a:t>
            </a:r>
          </a:p>
          <a:p>
            <a:endParaRPr lang="en-US" sz="2400" dirty="0"/>
          </a:p>
          <a:p>
            <a:r>
              <a:rPr lang="en-US" sz="2400" dirty="0" smtClean="0"/>
              <a:t>Thus since </a:t>
            </a:r>
            <a:r>
              <a:rPr lang="en-US" sz="2400" i="1" dirty="0" err="1" smtClean="0"/>
              <a:t>ρ</a:t>
            </a:r>
            <a:r>
              <a:rPr lang="en-US" sz="2400" i="1" dirty="0" smtClean="0"/>
              <a:t> </a:t>
            </a:r>
            <a:r>
              <a:rPr lang="en-US" sz="2400" dirty="0" smtClean="0"/>
              <a:t>&lt; 1, DS implies α &gt; 1.</a:t>
            </a:r>
          </a:p>
          <a:p>
            <a:r>
              <a:rPr lang="en-US" sz="2400" dirty="0" smtClean="0"/>
              <a:t>Note that Either </a:t>
            </a:r>
          </a:p>
          <a:p>
            <a:pPr lvl="1"/>
            <a:r>
              <a:rPr lang="en-US" sz="2000" dirty="0" smtClean="0"/>
              <a:t>Made the benefit of variety independent of the elasticity of substitution, unlike DS, and </a:t>
            </a:r>
          </a:p>
          <a:p>
            <a:pPr lvl="1"/>
            <a:r>
              <a:rPr lang="en-US" sz="2000" dirty="0" smtClean="0"/>
              <a:t>Left the benefit of variety open to estimation.</a:t>
            </a:r>
          </a:p>
          <a:p>
            <a:r>
              <a:rPr lang="en-US" sz="2400" dirty="0" err="1" smtClean="0"/>
              <a:t>Ethier’s</a:t>
            </a:r>
            <a:r>
              <a:rPr lang="en-US" sz="2400" dirty="0" smtClean="0"/>
              <a:t> example was followed later by </a:t>
            </a:r>
            <a:r>
              <a:rPr lang="en-US" sz="2400" dirty="0" err="1" smtClean="0"/>
              <a:t>Benassy</a:t>
            </a:r>
            <a:r>
              <a:rPr lang="en-US" sz="2400" dirty="0" smtClean="0"/>
              <a:t> (1996), who was followed in turn by </a:t>
            </a:r>
            <a:r>
              <a:rPr lang="en-US" sz="2400" dirty="0" err="1" smtClean="0"/>
              <a:t>Acemoglu</a:t>
            </a:r>
            <a:r>
              <a:rPr lang="en-US" sz="2400" dirty="0" smtClean="0"/>
              <a:t>, </a:t>
            </a:r>
            <a:r>
              <a:rPr lang="en-US" sz="2400" dirty="0" err="1" smtClean="0"/>
              <a:t>Antras</a:t>
            </a:r>
            <a:r>
              <a:rPr lang="en-US" sz="2400" dirty="0" smtClean="0"/>
              <a:t>, and </a:t>
            </a:r>
            <a:r>
              <a:rPr lang="en-US" sz="2400" dirty="0" err="1" smtClean="0"/>
              <a:t>Helpman</a:t>
            </a:r>
            <a:r>
              <a:rPr lang="en-US" sz="2400" dirty="0" smtClean="0"/>
              <a:t> (1999).</a:t>
            </a:r>
            <a:endParaRPr lang="en-US" sz="24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92</a:t>
            </a:fld>
            <a:endParaRPr lang="en-US"/>
          </a:p>
        </p:txBody>
      </p:sp>
      <p:sp>
        <p:nvSpPr>
          <p:cNvPr id="6" name="Title 1"/>
          <p:cNvSpPr txBox="1">
            <a:spLocks/>
          </p:cNvSpPr>
          <p:nvPr/>
        </p:nvSpPr>
        <p:spPr bwMode="auto">
          <a:xfrm>
            <a:off x="1447800" y="685800"/>
            <a:ext cx="7239000" cy="112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fontAlgn="base">
              <a:spcBef>
                <a:spcPct val="0"/>
              </a:spcBef>
              <a:spcAft>
                <a:spcPct val="0"/>
              </a:spcAft>
              <a:defRPr sz="4000" b="1" kern="1200">
                <a:solidFill>
                  <a:srgbClr val="002F52"/>
                </a:solidFill>
                <a:latin typeface="Palatino Linotype"/>
                <a:ea typeface="ＭＳ Ｐゴシック" charset="-128"/>
                <a:cs typeface="Palatino Linotype"/>
              </a:defRPr>
            </a:lvl1pPr>
            <a:lvl2pPr algn="l" defTabSz="457200" rtl="0" fontAlgn="base">
              <a:spcBef>
                <a:spcPct val="0"/>
              </a:spcBef>
              <a:spcAft>
                <a:spcPct val="0"/>
              </a:spcAft>
              <a:defRPr sz="4000" b="1">
                <a:solidFill>
                  <a:srgbClr val="002F52"/>
                </a:solidFill>
                <a:latin typeface="Palatino Linotype" pitchFamily="16" charset="0"/>
                <a:ea typeface="ＭＳ Ｐゴシック" charset="-128"/>
              </a:defRPr>
            </a:lvl2pPr>
            <a:lvl3pPr algn="l" defTabSz="457200" rtl="0" fontAlgn="base">
              <a:spcBef>
                <a:spcPct val="0"/>
              </a:spcBef>
              <a:spcAft>
                <a:spcPct val="0"/>
              </a:spcAft>
              <a:defRPr sz="4000" b="1">
                <a:solidFill>
                  <a:srgbClr val="002F52"/>
                </a:solidFill>
                <a:latin typeface="Palatino Linotype" pitchFamily="16" charset="0"/>
                <a:ea typeface="ＭＳ Ｐゴシック" charset="-128"/>
              </a:defRPr>
            </a:lvl3pPr>
            <a:lvl4pPr algn="l" defTabSz="457200" rtl="0" fontAlgn="base">
              <a:spcBef>
                <a:spcPct val="0"/>
              </a:spcBef>
              <a:spcAft>
                <a:spcPct val="0"/>
              </a:spcAft>
              <a:defRPr sz="4000" b="1">
                <a:solidFill>
                  <a:srgbClr val="002F52"/>
                </a:solidFill>
                <a:latin typeface="Palatino Linotype" pitchFamily="16" charset="0"/>
                <a:ea typeface="ＭＳ Ｐゴシック" charset="-128"/>
              </a:defRPr>
            </a:lvl4pPr>
            <a:lvl5pPr algn="l" defTabSz="457200" rtl="0" fontAlgn="base">
              <a:spcBef>
                <a:spcPct val="0"/>
              </a:spcBef>
              <a:spcAft>
                <a:spcPct val="0"/>
              </a:spcAft>
              <a:defRPr sz="4000" b="1">
                <a:solidFill>
                  <a:srgbClr val="002F52"/>
                </a:solidFill>
                <a:latin typeface="Palatino Linotype" pitchFamily="16" charset="0"/>
                <a:ea typeface="ＭＳ Ｐゴシック" charset="-128"/>
              </a:defRPr>
            </a:lvl5pPr>
            <a:lvl6pPr marL="457200" algn="l" defTabSz="457200" rtl="0" fontAlgn="base">
              <a:spcBef>
                <a:spcPct val="0"/>
              </a:spcBef>
              <a:spcAft>
                <a:spcPct val="0"/>
              </a:spcAft>
              <a:defRPr sz="4000" b="1">
                <a:solidFill>
                  <a:srgbClr val="002F52"/>
                </a:solidFill>
                <a:latin typeface="Palatino Linotype" pitchFamily="16" charset="0"/>
                <a:ea typeface="ＭＳ Ｐゴシック" charset="-128"/>
              </a:defRPr>
            </a:lvl6pPr>
            <a:lvl7pPr marL="914400" algn="l" defTabSz="457200" rtl="0" fontAlgn="base">
              <a:spcBef>
                <a:spcPct val="0"/>
              </a:spcBef>
              <a:spcAft>
                <a:spcPct val="0"/>
              </a:spcAft>
              <a:defRPr sz="4000" b="1">
                <a:solidFill>
                  <a:srgbClr val="002F52"/>
                </a:solidFill>
                <a:latin typeface="Palatino Linotype" pitchFamily="16" charset="0"/>
                <a:ea typeface="ＭＳ Ｐゴシック" charset="-128"/>
              </a:defRPr>
            </a:lvl7pPr>
            <a:lvl8pPr marL="1371600" algn="l" defTabSz="457200" rtl="0" fontAlgn="base">
              <a:spcBef>
                <a:spcPct val="0"/>
              </a:spcBef>
              <a:spcAft>
                <a:spcPct val="0"/>
              </a:spcAft>
              <a:defRPr sz="4000" b="1">
                <a:solidFill>
                  <a:srgbClr val="002F52"/>
                </a:solidFill>
                <a:latin typeface="Palatino Linotype" pitchFamily="16" charset="0"/>
                <a:ea typeface="ＭＳ Ｐゴシック" charset="-128"/>
              </a:defRPr>
            </a:lvl8pPr>
            <a:lvl9pPr marL="1828800" algn="l" defTabSz="457200" rtl="0" fontAlgn="base">
              <a:spcBef>
                <a:spcPct val="0"/>
              </a:spcBef>
              <a:spcAft>
                <a:spcPct val="0"/>
              </a:spcAft>
              <a:defRPr sz="4000" b="1">
                <a:solidFill>
                  <a:srgbClr val="002F52"/>
                </a:solidFill>
                <a:latin typeface="Palatino Linotype" pitchFamily="16" charset="0"/>
                <a:ea typeface="ＭＳ Ｐゴシック" charset="-128"/>
              </a:defRPr>
            </a:lvl9pPr>
          </a:lstStyle>
          <a:p>
            <a:pPr algn="ctr"/>
            <a:r>
              <a:rPr lang="en-US" sz="3600" smtClean="0"/>
              <a:t>Origins of “Dixit-Stiglitz utility”</a:t>
            </a:r>
            <a:endParaRPr lang="en-US" sz="3600" dirty="0"/>
          </a:p>
        </p:txBody>
      </p:sp>
      <p:pic>
        <p:nvPicPr>
          <p:cNvPr id="5" name="Picture 4"/>
          <p:cNvPicPr>
            <a:picLocks noChangeAspect="1"/>
          </p:cNvPicPr>
          <p:nvPr/>
        </p:nvPicPr>
        <p:blipFill>
          <a:blip r:embed="rId2"/>
          <a:stretch>
            <a:fillRect/>
          </a:stretch>
        </p:blipFill>
        <p:spPr>
          <a:xfrm>
            <a:off x="3687256" y="2193434"/>
            <a:ext cx="1282700" cy="406400"/>
          </a:xfrm>
          <a:prstGeom prst="rect">
            <a:avLst/>
          </a:prstGeom>
        </p:spPr>
      </p:pic>
    </p:spTree>
    <p:extLst>
      <p:ext uri="{BB962C8B-B14F-4D97-AF65-F5344CB8AC3E}">
        <p14:creationId xmlns:p14="http://schemas.microsoft.com/office/powerpoint/2010/main" val="161164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127125"/>
          </a:xfrm>
          <a:ln w="127000">
            <a:solidFill>
              <a:schemeClr val="tx1"/>
            </a:solidFill>
          </a:ln>
        </p:spPr>
        <p:txBody>
          <a:bodyPr/>
          <a:lstStyle/>
          <a:p>
            <a:pPr algn="ctr">
              <a:lnSpc>
                <a:spcPct val="140000"/>
              </a:lnSpc>
            </a:pPr>
            <a:r>
              <a:rPr lang="en-US" dirty="0" smtClean="0"/>
              <a:t>Origins </a:t>
            </a:r>
            <a:r>
              <a:rPr lang="en-US" dirty="0"/>
              <a:t>of </a:t>
            </a:r>
            <a:r>
              <a:rPr lang="en-US" dirty="0" smtClean="0"/>
              <a:t>“Lerner diagram”</a:t>
            </a:r>
            <a:endParaRPr lang="en-US"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93</a:t>
            </a:fld>
            <a:endParaRPr lang="en-US"/>
          </a:p>
        </p:txBody>
      </p:sp>
    </p:spTree>
    <p:extLst>
      <p:ext uri="{BB962C8B-B14F-4D97-AF65-F5344CB8AC3E}">
        <p14:creationId xmlns:p14="http://schemas.microsoft.com/office/powerpoint/2010/main" val="78947003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127125"/>
          </a:xfrm>
        </p:spPr>
        <p:txBody>
          <a:bodyPr/>
          <a:lstStyle/>
          <a:p>
            <a:r>
              <a:rPr lang="en-US" dirty="0" smtClean="0"/>
              <a:t>Origins </a:t>
            </a:r>
            <a:r>
              <a:rPr lang="en-US" dirty="0"/>
              <a:t>of </a:t>
            </a:r>
            <a:r>
              <a:rPr lang="en-US" dirty="0" smtClean="0"/>
              <a:t>“Lerner diagram”</a:t>
            </a:r>
            <a:endParaRPr lang="en-US" dirty="0"/>
          </a:p>
        </p:txBody>
      </p:sp>
      <p:sp>
        <p:nvSpPr>
          <p:cNvPr id="3" name="Content Placeholder 2"/>
          <p:cNvSpPr>
            <a:spLocks noGrp="1"/>
          </p:cNvSpPr>
          <p:nvPr>
            <p:ph idx="1"/>
          </p:nvPr>
        </p:nvSpPr>
        <p:spPr>
          <a:xfrm>
            <a:off x="1390079" y="1692544"/>
            <a:ext cx="7239000" cy="2209836"/>
          </a:xfrm>
        </p:spPr>
        <p:txBody>
          <a:bodyPr/>
          <a:lstStyle/>
          <a:p>
            <a:r>
              <a:rPr lang="en-US" dirty="0" smtClean="0"/>
              <a:t>Diagram:</a:t>
            </a:r>
          </a:p>
          <a:p>
            <a:pPr lvl="1"/>
            <a:endParaRPr lang="en-US" dirty="0" smtClean="0"/>
          </a:p>
          <a:p>
            <a:pPr lvl="1"/>
            <a:endParaRPr lang="en-US" sz="2400" dirty="0" smtClean="0"/>
          </a:p>
          <a:p>
            <a:pPr lvl="1"/>
            <a:endParaRPr lang="en-US" sz="1200" dirty="0" smtClean="0"/>
          </a:p>
          <a:p>
            <a:pPr lvl="1"/>
            <a:endParaRPr lang="en-US" sz="24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94</a:t>
            </a:fld>
            <a:endParaRPr lang="en-US"/>
          </a:p>
        </p:txBody>
      </p:sp>
      <p:pic>
        <p:nvPicPr>
          <p:cNvPr id="5" name="Picture 4"/>
          <p:cNvPicPr>
            <a:picLocks noChangeAspect="1"/>
          </p:cNvPicPr>
          <p:nvPr/>
        </p:nvPicPr>
        <p:blipFill>
          <a:blip r:embed="rId2"/>
          <a:stretch>
            <a:fillRect/>
          </a:stretch>
        </p:blipFill>
        <p:spPr>
          <a:xfrm>
            <a:off x="3390900" y="1847850"/>
            <a:ext cx="4140200" cy="4102100"/>
          </a:xfrm>
          <a:prstGeom prst="rect">
            <a:avLst/>
          </a:prstGeom>
        </p:spPr>
      </p:pic>
      <p:pic>
        <p:nvPicPr>
          <p:cNvPr id="6" name="Picture 5"/>
          <p:cNvPicPr>
            <a:picLocks noChangeAspect="1"/>
          </p:cNvPicPr>
          <p:nvPr/>
        </p:nvPicPr>
        <p:blipFill>
          <a:blip r:embed="rId3"/>
          <a:stretch>
            <a:fillRect/>
          </a:stretch>
        </p:blipFill>
        <p:spPr>
          <a:xfrm>
            <a:off x="6633702" y="1882268"/>
            <a:ext cx="1879600" cy="2362200"/>
          </a:xfrm>
          <a:prstGeom prst="rect">
            <a:avLst/>
          </a:prstGeom>
        </p:spPr>
      </p:pic>
    </p:spTree>
    <p:extLst>
      <p:ext uri="{BB962C8B-B14F-4D97-AF65-F5344CB8AC3E}">
        <p14:creationId xmlns:p14="http://schemas.microsoft.com/office/powerpoint/2010/main" val="146897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127125"/>
          </a:xfrm>
        </p:spPr>
        <p:txBody>
          <a:bodyPr/>
          <a:lstStyle/>
          <a:p>
            <a:r>
              <a:rPr lang="en-US" dirty="0" smtClean="0"/>
              <a:t>Origins </a:t>
            </a:r>
            <a:r>
              <a:rPr lang="en-US" dirty="0"/>
              <a:t>of </a:t>
            </a:r>
            <a:r>
              <a:rPr lang="en-US" dirty="0" smtClean="0"/>
              <a:t>“Lerner diagram”</a:t>
            </a:r>
            <a:endParaRPr lang="en-US" dirty="0"/>
          </a:p>
        </p:txBody>
      </p:sp>
      <p:sp>
        <p:nvSpPr>
          <p:cNvPr id="3" name="Content Placeholder 2"/>
          <p:cNvSpPr>
            <a:spLocks noGrp="1"/>
          </p:cNvSpPr>
          <p:nvPr>
            <p:ph idx="1"/>
          </p:nvPr>
        </p:nvSpPr>
        <p:spPr>
          <a:xfrm>
            <a:off x="1390079" y="1692544"/>
            <a:ext cx="7239000" cy="6297108"/>
          </a:xfrm>
        </p:spPr>
        <p:txBody>
          <a:bodyPr/>
          <a:lstStyle/>
          <a:p>
            <a:r>
              <a:rPr lang="en-US" dirty="0" smtClean="0"/>
              <a:t>Diagram was first published in </a:t>
            </a:r>
            <a:r>
              <a:rPr lang="en-US" dirty="0"/>
              <a:t>Lerner, Abba P. 1952. "Factor Prices and International Trade," </a:t>
            </a:r>
            <a:r>
              <a:rPr lang="en-US" i="1" dirty="0" err="1" smtClean="0"/>
              <a:t>Economica</a:t>
            </a:r>
            <a:endParaRPr lang="en-US" i="1" dirty="0" smtClean="0"/>
          </a:p>
          <a:p>
            <a:r>
              <a:rPr lang="en-US" dirty="0" smtClean="0"/>
              <a:t>But Lerner first drew </a:t>
            </a:r>
            <a:r>
              <a:rPr lang="en-US" dirty="0"/>
              <a:t>it in an unpublished seminar paper in </a:t>
            </a:r>
            <a:r>
              <a:rPr lang="en-US" dirty="0" smtClean="0"/>
              <a:t>1933.</a:t>
            </a:r>
          </a:p>
          <a:p>
            <a:r>
              <a:rPr lang="en-US" dirty="0" smtClean="0"/>
              <a:t>That paper </a:t>
            </a:r>
            <a:r>
              <a:rPr lang="en-US" dirty="0"/>
              <a:t>was </a:t>
            </a:r>
            <a:r>
              <a:rPr lang="en-US" dirty="0" smtClean="0"/>
              <a:t>reproduced in 1952 </a:t>
            </a:r>
            <a:r>
              <a:rPr lang="en-US" dirty="0"/>
              <a:t>“as it was originally </a:t>
            </a:r>
            <a:r>
              <a:rPr lang="en-US" dirty="0" smtClean="0"/>
              <a:t>written,” according to the journal editor.</a:t>
            </a:r>
          </a:p>
          <a:p>
            <a:pPr lvl="2"/>
            <a:endParaRPr lang="en-US" dirty="0" smtClean="0"/>
          </a:p>
          <a:p>
            <a:pPr lvl="1"/>
            <a:endParaRPr lang="en-US" dirty="0" smtClean="0"/>
          </a:p>
          <a:p>
            <a:pPr lvl="1"/>
            <a:endParaRPr lang="en-US" sz="2400" dirty="0" smtClean="0"/>
          </a:p>
          <a:p>
            <a:pPr lvl="1"/>
            <a:endParaRPr lang="en-US" sz="1200" dirty="0" smtClean="0"/>
          </a:p>
          <a:p>
            <a:pPr lvl="1"/>
            <a:endParaRPr lang="en-US" sz="24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95</a:t>
            </a:fld>
            <a:endParaRPr lang="en-US"/>
          </a:p>
        </p:txBody>
      </p:sp>
    </p:spTree>
    <p:extLst>
      <p:ext uri="{BB962C8B-B14F-4D97-AF65-F5344CB8AC3E}">
        <p14:creationId xmlns:p14="http://schemas.microsoft.com/office/powerpoint/2010/main" val="157917183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127125"/>
          </a:xfrm>
        </p:spPr>
        <p:txBody>
          <a:bodyPr/>
          <a:lstStyle/>
          <a:p>
            <a:r>
              <a:rPr lang="en-US" dirty="0" smtClean="0"/>
              <a:t>Origins </a:t>
            </a:r>
            <a:r>
              <a:rPr lang="en-US" dirty="0"/>
              <a:t>of </a:t>
            </a:r>
            <a:r>
              <a:rPr lang="en-US" dirty="0" smtClean="0"/>
              <a:t>“Lerner diagram”</a:t>
            </a:r>
            <a:endParaRPr lang="en-US" dirty="0"/>
          </a:p>
        </p:txBody>
      </p:sp>
      <p:sp>
        <p:nvSpPr>
          <p:cNvPr id="3" name="Content Placeholder 2"/>
          <p:cNvSpPr>
            <a:spLocks noGrp="1"/>
          </p:cNvSpPr>
          <p:nvPr>
            <p:ph idx="1"/>
          </p:nvPr>
        </p:nvSpPr>
        <p:spPr>
          <a:xfrm>
            <a:off x="1390079" y="1692544"/>
            <a:ext cx="7239000" cy="3637919"/>
          </a:xfrm>
        </p:spPr>
        <p:txBody>
          <a:bodyPr/>
          <a:lstStyle/>
          <a:p>
            <a:r>
              <a:rPr lang="en-US" dirty="0" smtClean="0"/>
              <a:t>First noticed in print by Findlay and </a:t>
            </a:r>
            <a:r>
              <a:rPr lang="en-US" dirty="0" err="1" smtClean="0"/>
              <a:t>Grubert</a:t>
            </a:r>
            <a:r>
              <a:rPr lang="en-US" dirty="0"/>
              <a:t>. 1959. </a:t>
            </a:r>
            <a:r>
              <a:rPr lang="en-US" dirty="0" smtClean="0"/>
              <a:t>They cited Lerner, but never called it the “Lerner diagram.”</a:t>
            </a:r>
          </a:p>
          <a:p>
            <a:pPr lvl="2"/>
            <a:endParaRPr lang="en-US" dirty="0" smtClean="0"/>
          </a:p>
          <a:p>
            <a:pPr lvl="1"/>
            <a:endParaRPr lang="en-US" dirty="0" smtClean="0"/>
          </a:p>
          <a:p>
            <a:pPr lvl="1"/>
            <a:endParaRPr lang="en-US" sz="2400" dirty="0" smtClean="0"/>
          </a:p>
          <a:p>
            <a:pPr lvl="1"/>
            <a:endParaRPr lang="en-US" sz="1200" dirty="0" smtClean="0"/>
          </a:p>
          <a:p>
            <a:pPr lvl="1"/>
            <a:endParaRPr lang="en-US" sz="24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96</a:t>
            </a:fld>
            <a:endParaRPr lang="en-US"/>
          </a:p>
        </p:txBody>
      </p:sp>
    </p:spTree>
    <p:extLst>
      <p:ext uri="{BB962C8B-B14F-4D97-AF65-F5344CB8AC3E}">
        <p14:creationId xmlns:p14="http://schemas.microsoft.com/office/powerpoint/2010/main" val="39067118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127125"/>
          </a:xfrm>
        </p:spPr>
        <p:txBody>
          <a:bodyPr/>
          <a:lstStyle/>
          <a:p>
            <a:r>
              <a:rPr lang="en-US" dirty="0" smtClean="0"/>
              <a:t>Origins </a:t>
            </a:r>
            <a:r>
              <a:rPr lang="en-US" dirty="0"/>
              <a:t>of </a:t>
            </a:r>
            <a:r>
              <a:rPr lang="en-US" dirty="0" smtClean="0"/>
              <a:t>“Lerner diagram”</a:t>
            </a:r>
            <a:endParaRPr lang="en-US" dirty="0"/>
          </a:p>
        </p:txBody>
      </p:sp>
      <p:sp>
        <p:nvSpPr>
          <p:cNvPr id="3" name="Content Placeholder 2"/>
          <p:cNvSpPr>
            <a:spLocks noGrp="1"/>
          </p:cNvSpPr>
          <p:nvPr>
            <p:ph idx="1"/>
          </p:nvPr>
        </p:nvSpPr>
        <p:spPr>
          <a:xfrm>
            <a:off x="1390079" y="1692544"/>
            <a:ext cx="7239000" cy="3570208"/>
          </a:xfrm>
        </p:spPr>
        <p:txBody>
          <a:bodyPr/>
          <a:lstStyle/>
          <a:p>
            <a:r>
              <a:rPr lang="en-US" sz="2800" dirty="0" smtClean="0"/>
              <a:t>Findlay</a:t>
            </a:r>
            <a:r>
              <a:rPr lang="en-US" sz="2800" dirty="0"/>
              <a:t>, Ronald and Harry </a:t>
            </a:r>
            <a:r>
              <a:rPr lang="en-US" sz="2800" dirty="0" err="1"/>
              <a:t>Grubert</a:t>
            </a:r>
            <a:r>
              <a:rPr lang="en-US" sz="2800" dirty="0"/>
              <a:t>. 1959. "Factor Intensities, Technological Progress and the Terms of Trade," </a:t>
            </a:r>
            <a:r>
              <a:rPr lang="en-US" sz="2800" i="1" dirty="0"/>
              <a:t>Oxford Economic </a:t>
            </a:r>
            <a:r>
              <a:rPr lang="en-US" sz="2800" i="1" dirty="0" smtClean="0"/>
              <a:t>Papers</a:t>
            </a:r>
          </a:p>
          <a:p>
            <a:pPr lvl="2"/>
            <a:endParaRPr lang="en-US" sz="2000" dirty="0" smtClean="0"/>
          </a:p>
          <a:p>
            <a:pPr lvl="1"/>
            <a:endParaRPr lang="en-US" sz="2400" dirty="0" smtClean="0"/>
          </a:p>
          <a:p>
            <a:pPr lvl="1"/>
            <a:endParaRPr lang="en-US" sz="2000" dirty="0" smtClean="0"/>
          </a:p>
          <a:p>
            <a:pPr lvl="1"/>
            <a:endParaRPr lang="en-US" sz="1100" dirty="0" smtClean="0"/>
          </a:p>
          <a:p>
            <a:pPr lvl="1"/>
            <a:endParaRPr lang="en-US" sz="20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97</a:t>
            </a:fld>
            <a:endParaRPr lang="en-US"/>
          </a:p>
        </p:txBody>
      </p:sp>
      <p:pic>
        <p:nvPicPr>
          <p:cNvPr id="6" name="Picture 5"/>
          <p:cNvPicPr>
            <a:picLocks noChangeAspect="1"/>
          </p:cNvPicPr>
          <p:nvPr/>
        </p:nvPicPr>
        <p:blipFill>
          <a:blip r:embed="rId2"/>
          <a:stretch>
            <a:fillRect/>
          </a:stretch>
        </p:blipFill>
        <p:spPr>
          <a:xfrm>
            <a:off x="1863672" y="4184212"/>
            <a:ext cx="1291753" cy="1740278"/>
          </a:xfrm>
          <a:prstGeom prst="rect">
            <a:avLst/>
          </a:prstGeom>
        </p:spPr>
      </p:pic>
      <p:pic>
        <p:nvPicPr>
          <p:cNvPr id="8" name="Picture 7"/>
          <p:cNvPicPr>
            <a:picLocks noChangeAspect="1"/>
          </p:cNvPicPr>
          <p:nvPr/>
        </p:nvPicPr>
        <p:blipFill>
          <a:blip r:embed="rId3"/>
          <a:stretch>
            <a:fillRect/>
          </a:stretch>
        </p:blipFill>
        <p:spPr>
          <a:xfrm>
            <a:off x="3877374" y="4198110"/>
            <a:ext cx="1144369" cy="1700205"/>
          </a:xfrm>
          <a:prstGeom prst="rect">
            <a:avLst/>
          </a:prstGeom>
        </p:spPr>
      </p:pic>
    </p:spTree>
    <p:extLst>
      <p:ext uri="{BB962C8B-B14F-4D97-AF65-F5344CB8AC3E}">
        <p14:creationId xmlns:p14="http://schemas.microsoft.com/office/powerpoint/2010/main" val="115311422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127125"/>
          </a:xfrm>
        </p:spPr>
        <p:txBody>
          <a:bodyPr/>
          <a:lstStyle/>
          <a:p>
            <a:r>
              <a:rPr lang="en-US" dirty="0" smtClean="0"/>
              <a:t>Origins </a:t>
            </a:r>
            <a:r>
              <a:rPr lang="en-US" dirty="0"/>
              <a:t>of </a:t>
            </a:r>
            <a:r>
              <a:rPr lang="en-US" dirty="0" smtClean="0"/>
              <a:t>“Lerner diagram”</a:t>
            </a:r>
            <a:endParaRPr lang="en-US" dirty="0"/>
          </a:p>
        </p:txBody>
      </p:sp>
      <p:sp>
        <p:nvSpPr>
          <p:cNvPr id="3" name="Content Placeholder 2"/>
          <p:cNvSpPr>
            <a:spLocks noGrp="1"/>
          </p:cNvSpPr>
          <p:nvPr>
            <p:ph idx="1"/>
          </p:nvPr>
        </p:nvSpPr>
        <p:spPr>
          <a:xfrm>
            <a:off x="1390079" y="1692544"/>
            <a:ext cx="7239000" cy="6469462"/>
          </a:xfrm>
        </p:spPr>
        <p:txBody>
          <a:bodyPr/>
          <a:lstStyle/>
          <a:p>
            <a:r>
              <a:rPr lang="en-US" dirty="0"/>
              <a:t>First to call it the “Lerner diagram” was </a:t>
            </a:r>
            <a:r>
              <a:rPr lang="en-US" dirty="0" smtClean="0"/>
              <a:t>Findlay 1971</a:t>
            </a:r>
            <a:r>
              <a:rPr lang="en-US" dirty="0"/>
              <a:t>. </a:t>
            </a:r>
            <a:endParaRPr lang="en-US" dirty="0" smtClean="0"/>
          </a:p>
          <a:p>
            <a:endParaRPr lang="en-US" dirty="0" smtClean="0"/>
          </a:p>
          <a:p>
            <a:endParaRPr lang="en-US" dirty="0"/>
          </a:p>
          <a:p>
            <a:endParaRPr lang="en-US" dirty="0"/>
          </a:p>
          <a:p>
            <a:r>
              <a:rPr lang="en-US" sz="2400" dirty="0" smtClean="0"/>
              <a:t>Findlay</a:t>
            </a:r>
            <a:r>
              <a:rPr lang="en-US" sz="2400" dirty="0"/>
              <a:t>, Ronald. 1971. "Comparative Advantage, Effective Protection and the Domestic Resource Cost of Foreign Exchange," </a:t>
            </a:r>
            <a:r>
              <a:rPr lang="en-US" sz="2400" i="1" dirty="0"/>
              <a:t>Journal of International Economics</a:t>
            </a:r>
          </a:p>
          <a:p>
            <a:pPr lvl="2"/>
            <a:endParaRPr lang="en-US" dirty="0" smtClean="0"/>
          </a:p>
          <a:p>
            <a:pPr lvl="1"/>
            <a:endParaRPr lang="en-US" dirty="0" smtClean="0"/>
          </a:p>
          <a:p>
            <a:pPr lvl="1"/>
            <a:endParaRPr lang="en-US" sz="2400" dirty="0" smtClean="0"/>
          </a:p>
          <a:p>
            <a:pPr lvl="1"/>
            <a:endParaRPr lang="en-US" sz="1200" dirty="0" smtClean="0"/>
          </a:p>
          <a:p>
            <a:pPr lvl="1"/>
            <a:endParaRPr lang="en-US" sz="24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98</a:t>
            </a:fld>
            <a:endParaRPr lang="en-US"/>
          </a:p>
        </p:txBody>
      </p:sp>
      <p:pic>
        <p:nvPicPr>
          <p:cNvPr id="5" name="Picture 4"/>
          <p:cNvPicPr>
            <a:picLocks noChangeAspect="1"/>
          </p:cNvPicPr>
          <p:nvPr/>
        </p:nvPicPr>
        <p:blipFill>
          <a:blip r:embed="rId2"/>
          <a:stretch>
            <a:fillRect/>
          </a:stretch>
        </p:blipFill>
        <p:spPr>
          <a:xfrm>
            <a:off x="7289464" y="2740929"/>
            <a:ext cx="1291753" cy="1740278"/>
          </a:xfrm>
          <a:prstGeom prst="rect">
            <a:avLst/>
          </a:prstGeom>
        </p:spPr>
      </p:pic>
    </p:spTree>
    <p:extLst>
      <p:ext uri="{BB962C8B-B14F-4D97-AF65-F5344CB8AC3E}">
        <p14:creationId xmlns:p14="http://schemas.microsoft.com/office/powerpoint/2010/main" val="149831543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1127125"/>
          </a:xfrm>
        </p:spPr>
        <p:txBody>
          <a:bodyPr/>
          <a:lstStyle/>
          <a:p>
            <a:r>
              <a:rPr lang="en-US" dirty="0" smtClean="0"/>
              <a:t>Origins </a:t>
            </a:r>
            <a:r>
              <a:rPr lang="en-US" dirty="0"/>
              <a:t>of </a:t>
            </a:r>
            <a:r>
              <a:rPr lang="en-US" dirty="0" smtClean="0"/>
              <a:t>“Lerner diagram”</a:t>
            </a:r>
            <a:endParaRPr lang="en-US" dirty="0"/>
          </a:p>
        </p:txBody>
      </p:sp>
      <p:sp>
        <p:nvSpPr>
          <p:cNvPr id="3" name="Content Placeholder 2"/>
          <p:cNvSpPr>
            <a:spLocks noGrp="1"/>
          </p:cNvSpPr>
          <p:nvPr>
            <p:ph idx="1"/>
          </p:nvPr>
        </p:nvSpPr>
        <p:spPr>
          <a:xfrm>
            <a:off x="1390079" y="1692544"/>
            <a:ext cx="7239000" cy="5472267"/>
          </a:xfrm>
        </p:spPr>
        <p:txBody>
          <a:bodyPr/>
          <a:lstStyle/>
          <a:p>
            <a:r>
              <a:rPr lang="en-US" sz="2800" dirty="0" smtClean="0"/>
              <a:t>Others – apparently before Findlay 1971 -- have called it the “Lerner-Pearce diagram,” due to </a:t>
            </a:r>
            <a:r>
              <a:rPr lang="en-US" sz="2800" dirty="0"/>
              <a:t>Pearce, Ivor F. 1952. "The Factor Price Equalization Myth," </a:t>
            </a:r>
            <a:r>
              <a:rPr lang="en-US" sz="2800" i="1" dirty="0"/>
              <a:t>Review of Economic </a:t>
            </a:r>
            <a:r>
              <a:rPr lang="en-US" sz="2800" i="1" dirty="0" smtClean="0"/>
              <a:t>Studies</a:t>
            </a:r>
          </a:p>
          <a:p>
            <a:r>
              <a:rPr lang="en-US" sz="2800" dirty="0" smtClean="0"/>
              <a:t>That uses unit isoquants, not unit-value isoquants, and thus cannot do what the true Lerner diagram is able to.</a:t>
            </a:r>
          </a:p>
          <a:p>
            <a:pPr lvl="2"/>
            <a:endParaRPr lang="en-US" sz="2000" dirty="0" smtClean="0"/>
          </a:p>
          <a:p>
            <a:pPr lvl="1"/>
            <a:endParaRPr lang="en-US" sz="2400" dirty="0" smtClean="0"/>
          </a:p>
          <a:p>
            <a:pPr lvl="1"/>
            <a:endParaRPr lang="en-US" sz="2000" dirty="0" smtClean="0"/>
          </a:p>
          <a:p>
            <a:pPr lvl="1"/>
            <a:endParaRPr lang="en-US" sz="1100" dirty="0" smtClean="0"/>
          </a:p>
          <a:p>
            <a:pPr lvl="1"/>
            <a:endParaRPr lang="en-US" sz="20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99</a:t>
            </a:fld>
            <a:endParaRPr lang="en-US"/>
          </a:p>
        </p:txBody>
      </p:sp>
    </p:spTree>
    <p:extLst>
      <p:ext uri="{BB962C8B-B14F-4D97-AF65-F5344CB8AC3E}">
        <p14:creationId xmlns:p14="http://schemas.microsoft.com/office/powerpoint/2010/main" val="794237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ford-school-ppt-template_11-12_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ford-school-ppt-template_11-12_light.pot</Template>
  <TotalTime>60512</TotalTime>
  <Words>4609</Words>
  <Application>Microsoft Macintosh PowerPoint</Application>
  <PresentationFormat>On-screen Show (4:3)</PresentationFormat>
  <Paragraphs>771</Paragraphs>
  <Slides>109</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109</vt:i4>
      </vt:variant>
    </vt:vector>
  </HeadingPairs>
  <TitlesOfParts>
    <vt:vector size="119" baseType="lpstr">
      <vt:lpstr>Calibri</vt:lpstr>
      <vt:lpstr>Cambria</vt:lpstr>
      <vt:lpstr>Lucida Blackletter</vt:lpstr>
      <vt:lpstr>ＭＳ Ｐゴシック</vt:lpstr>
      <vt:lpstr>ＭＳ 明朝</vt:lpstr>
      <vt:lpstr>Palatino Linotype</vt:lpstr>
      <vt:lpstr>Times New Roman</vt:lpstr>
      <vt:lpstr>Arial</vt:lpstr>
      <vt:lpstr>ford-school-ppt-template_11-12_light</vt:lpstr>
      <vt:lpstr>Document</vt:lpstr>
      <vt:lpstr>Origins of Terms of Trade</vt:lpstr>
      <vt:lpstr>Glossary</vt:lpstr>
      <vt:lpstr>Deardorff’s Glossary of International Economics:</vt:lpstr>
      <vt:lpstr>Origins of Selected Terms</vt:lpstr>
      <vt:lpstr>Origins of “CES function”</vt:lpstr>
      <vt:lpstr>Origins of “CES function”</vt:lpstr>
      <vt:lpstr>Origins of “CES function”</vt:lpstr>
      <vt:lpstr>Origins of “CES function”</vt:lpstr>
      <vt:lpstr>Origins of “CES function”</vt:lpstr>
      <vt:lpstr>Origins of “Edgeworth box”</vt:lpstr>
      <vt:lpstr>Origins of “Edgeworth box”</vt:lpstr>
      <vt:lpstr>Origins of “Edgeworth box”</vt:lpstr>
      <vt:lpstr>Origins of “Edgeworth box”</vt:lpstr>
      <vt:lpstr>Origins of “Edgeworth box”</vt:lpstr>
      <vt:lpstr>PowerPoint Presentation</vt:lpstr>
      <vt:lpstr>Origins of “Edgeworth box”</vt:lpstr>
      <vt:lpstr>PowerPoint Presentation</vt:lpstr>
      <vt:lpstr>PowerPoint Presentation</vt:lpstr>
      <vt:lpstr>Origins of “Edgeworth box”</vt:lpstr>
      <vt:lpstr>Origins of “Edgeworth box”</vt:lpstr>
      <vt:lpstr>Origins of “Edgeworth box”</vt:lpstr>
      <vt:lpstr>Origins of “Edgeworth box”</vt:lpstr>
      <vt:lpstr>PowerPoint Presentation</vt:lpstr>
      <vt:lpstr>Origins of “Edgeworth box”</vt:lpstr>
      <vt:lpstr>Origins of “Edgeworth box”</vt:lpstr>
      <vt:lpstr>Origins of “Gravity Model”</vt:lpstr>
      <vt:lpstr>Origins of “Gravity Model”</vt:lpstr>
      <vt:lpstr>Origins of “Gravity Model”</vt:lpstr>
      <vt:lpstr>Origins of “Gravity Model”</vt:lpstr>
      <vt:lpstr>Origins of “Gravity Model”</vt:lpstr>
      <vt:lpstr>Origins of “Gravity Model”</vt:lpstr>
      <vt:lpstr>Origins of “Gravity Model”</vt:lpstr>
      <vt:lpstr>Origins of “Gravity Model”</vt:lpstr>
      <vt:lpstr>Origins of “Gravity Model”</vt:lpstr>
      <vt:lpstr>Origins of “Gravity Model”</vt:lpstr>
      <vt:lpstr>Origins of “Gravity Model”</vt:lpstr>
      <vt:lpstr>Origins of “Gravity Model”</vt:lpstr>
      <vt:lpstr>Origins of “Harberger triangle” and “Deadweight loss”</vt:lpstr>
      <vt:lpstr>Origins of “Harberger triangle” and “Deadweight loss”</vt:lpstr>
      <vt:lpstr>Origins of “Harberger triangle” and “Deadweight loss”</vt:lpstr>
      <vt:lpstr>Origins of “Harberger triangle” and “Deadweight loss”</vt:lpstr>
      <vt:lpstr>Origins of “Harberger triangle” and “Deadweight loss”</vt:lpstr>
      <vt:lpstr>Origins of “Harberger triangle” and “Deadweight loss”</vt:lpstr>
      <vt:lpstr>Origins of “Harberger triangle” and “Deadweight loss”</vt:lpstr>
      <vt:lpstr>Origins of “Harberger triangle” and “Deadweight loss”</vt:lpstr>
      <vt:lpstr>Origins of “Offer Curve”</vt:lpstr>
      <vt:lpstr>Origins of “Offer Curve”</vt:lpstr>
      <vt:lpstr>Origins of “Offer Curve”</vt:lpstr>
      <vt:lpstr>Origins of “Offer Curve”</vt:lpstr>
      <vt:lpstr>Origins of “Offer Curve”</vt:lpstr>
      <vt:lpstr>Origins of “Offer Curve”</vt:lpstr>
      <vt:lpstr>Origins of “Terms of Trade”</vt:lpstr>
      <vt:lpstr>Origins of “Terms of Trade”</vt:lpstr>
      <vt:lpstr>Origins of “Terms of Trade”</vt:lpstr>
      <vt:lpstr>Origins of “Terms of Trade”</vt:lpstr>
      <vt:lpstr>Origins of “Terms of Trade”</vt:lpstr>
      <vt:lpstr>Origins of “Terms of Trade”</vt:lpstr>
      <vt:lpstr>Origins of “Terms of Trade”</vt:lpstr>
      <vt:lpstr>Origins of “Terms of Trade”</vt:lpstr>
      <vt:lpstr>PowerPoint Presentation</vt:lpstr>
      <vt:lpstr>Meaning of “Terms of Trade”</vt:lpstr>
      <vt:lpstr>Meaning of “Terms of Trade”</vt:lpstr>
      <vt:lpstr>Meaning of “Terms of Trade”</vt:lpstr>
      <vt:lpstr>Meaning of “Terms of Trade”</vt:lpstr>
      <vt:lpstr>Meaning of “Terms of Trade”</vt:lpstr>
      <vt:lpstr>Meaning of “Terms of Trade”</vt:lpstr>
      <vt:lpstr>Meaning of “Terms of Trade”</vt:lpstr>
      <vt:lpstr>PowerPoint Presentation</vt:lpstr>
      <vt:lpstr>PowerPoint Presentation</vt:lpstr>
      <vt:lpstr>PowerPoint Presentation</vt:lpstr>
      <vt:lpstr>PowerPoint Presentation</vt:lpstr>
      <vt:lpstr>PowerPoint Presentation</vt:lpstr>
      <vt:lpstr>PowerPoint Presentation</vt:lpstr>
      <vt:lpstr>Origins of “Terms of Trade”</vt:lpstr>
      <vt:lpstr>Meaning of “Terms of Trade”</vt:lpstr>
      <vt:lpstr>Meaning of “Terms of Trade”</vt:lpstr>
      <vt:lpstr>Origins of “Terms of Trade”</vt:lpstr>
      <vt:lpstr>Topics Skipped for Grinnell</vt:lpstr>
      <vt:lpstr>Origins of  “Dixit-Stiglitz utility”</vt:lpstr>
      <vt:lpstr>Origins of “Dixit-Stiglitz utility”</vt:lpstr>
      <vt:lpstr>Origins of “Dixit-Stiglitz utility”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Origins of “Lerner diagram”</vt:lpstr>
      <vt:lpstr>Origins of “Lerner diagram”</vt:lpstr>
      <vt:lpstr>Origins of “Lerner diagram”</vt:lpstr>
      <vt:lpstr>Origins of “Lerner diagram”</vt:lpstr>
      <vt:lpstr>Origins of “Lerner diagram”</vt:lpstr>
      <vt:lpstr>Origins of “Lerner diagram”</vt:lpstr>
      <vt:lpstr>Origins of “Lerner diagram”</vt:lpstr>
      <vt:lpstr>Origins of “Marshall-Lerner Condition”</vt:lpstr>
      <vt:lpstr>Origins of “Marshall-Lerner Condition”</vt:lpstr>
      <vt:lpstr>Origins of “Marshall-Lerner Condition”</vt:lpstr>
      <vt:lpstr>Origins of “Marshall-Lerner Condition”</vt:lpstr>
      <vt:lpstr>Origins of “Marshall-Lerner Condition”</vt:lpstr>
      <vt:lpstr>Origins of “Marshall-Lerner Condition”</vt:lpstr>
      <vt:lpstr>Origins of “Marshall-Lerner Condition”</vt:lpstr>
      <vt:lpstr>Additional Slides for Possible Later Use</vt:lpstr>
      <vt:lpstr>Dupuit 1844, Fig 3, p. 282</vt:lpstr>
      <vt:lpstr>Jenkin 1870-71, Fig 3, p. 113</vt:lpstr>
    </vt:vector>
  </TitlesOfParts>
  <Company>University of Michigan</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Rue the ROOs</dc:title>
  <dc:creator>Alan Deardorff</dc:creator>
  <cp:lastModifiedBy>Microsoft Office User</cp:lastModifiedBy>
  <cp:revision>189</cp:revision>
  <dcterms:created xsi:type="dcterms:W3CDTF">2011-07-06T15:52:55Z</dcterms:created>
  <dcterms:modified xsi:type="dcterms:W3CDTF">2017-04-06T21:45:50Z</dcterms:modified>
</cp:coreProperties>
</file>